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f9aae666100d477e" /><Relationship Type="http://schemas.openxmlformats.org/officeDocument/2006/relationships/extended-properties" Target="/docProps/app.xml" Id="R5dd1f766b4b84b8f" /><Relationship Type="http://schemas.openxmlformats.org/officeDocument/2006/relationships/officeDocument" Target="/ppt/presentation.xml" Id="R5b882cbf3a7b48c3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489e5b896e7468a"/>
  </p:sldMasterIdLst>
  <p:notesMasterIdLst>
    <p:notesMasterId xmlns:r="http://schemas.openxmlformats.org/officeDocument/2006/relationships" r:id="Rb7bc52ad63e640fe"/>
  </p:notesMasterIdLst>
  <p:sldIdLst>
    <p:sldId xmlns:r="http://schemas.openxmlformats.org/officeDocument/2006/relationships" id="256" r:id="R65d7067396ab43d1"/>
    <p:sldId xmlns:r="http://schemas.openxmlformats.org/officeDocument/2006/relationships" id="257" r:id="R6d5eeedc86fc4114"/>
    <p:sldId xmlns:r="http://schemas.openxmlformats.org/officeDocument/2006/relationships" id="258" r:id="Rc2ab779e05de46b3"/>
    <p:sldId xmlns:r="http://schemas.openxmlformats.org/officeDocument/2006/relationships" id="259" r:id="R0a56e3e63f1d4a8a"/>
    <p:sldId xmlns:r="http://schemas.openxmlformats.org/officeDocument/2006/relationships" id="260" r:id="R6171acbc9b3142ea"/>
    <p:sldId xmlns:r="http://schemas.openxmlformats.org/officeDocument/2006/relationships" id="261" r:id="R6630cdc018624a11"/>
    <p:sldId xmlns:r="http://schemas.openxmlformats.org/officeDocument/2006/relationships" id="262" r:id="R6fc20200e2874aaa"/>
    <p:sldId xmlns:r="http://schemas.openxmlformats.org/officeDocument/2006/relationships" id="263" r:id="Re25281bac4024d32"/>
    <p:sldId xmlns:r="http://schemas.openxmlformats.org/officeDocument/2006/relationships" id="264" r:id="Ra5b8b138fe5a48e5"/>
    <p:sldId xmlns:r="http://schemas.openxmlformats.org/officeDocument/2006/relationships" id="265" r:id="Rf0f37b671aa345a3"/>
    <p:sldId xmlns:r="http://schemas.openxmlformats.org/officeDocument/2006/relationships" id="266" r:id="R5475d4726f1b492e"/>
    <p:sldId xmlns:r="http://schemas.openxmlformats.org/officeDocument/2006/relationships" id="267" r:id="Rf9c5df23bdf34935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f1dde401e47643fc" /><Relationship Type="http://schemas.openxmlformats.org/officeDocument/2006/relationships/slideMaster" Target="/ppt/slideMasters/slideMaster1.xml" Id="R4489e5b896e7468a" /><Relationship Type="http://schemas.openxmlformats.org/officeDocument/2006/relationships/notesMaster" Target="/ppt/notesMasters/notesMaster1.xml" Id="Rb7bc52ad63e640fe" /><Relationship Type="http://schemas.openxmlformats.org/officeDocument/2006/relationships/presProps" Target="/ppt/presProps.xml" Id="R7f85ad3f5e3f47f7" /><Relationship Type="http://schemas.openxmlformats.org/officeDocument/2006/relationships/tableStyles" Target="/ppt/tableStyles.xml" Id="R6f9c961e590c4018" /><Relationship Type="http://schemas.openxmlformats.org/officeDocument/2006/relationships/slide" Target="/ppt/slides/slide1.xml" Id="R65d7067396ab43d1" /><Relationship Type="http://schemas.openxmlformats.org/officeDocument/2006/relationships/slide" Target="/ppt/slides/slide2.xml" Id="R6d5eeedc86fc4114" /><Relationship Type="http://schemas.openxmlformats.org/officeDocument/2006/relationships/slide" Target="/ppt/slides/slide3.xml" Id="Rc2ab779e05de46b3" /><Relationship Type="http://schemas.openxmlformats.org/officeDocument/2006/relationships/slide" Target="/ppt/slides/slide4.xml" Id="R0a56e3e63f1d4a8a" /><Relationship Type="http://schemas.openxmlformats.org/officeDocument/2006/relationships/slide" Target="/ppt/slides/slide5.xml" Id="R6171acbc9b3142ea" /><Relationship Type="http://schemas.openxmlformats.org/officeDocument/2006/relationships/slide" Target="/ppt/slides/slide6.xml" Id="R6630cdc018624a11" /><Relationship Type="http://schemas.openxmlformats.org/officeDocument/2006/relationships/slide" Target="/ppt/slides/slide7.xml" Id="R6fc20200e2874aaa" /><Relationship Type="http://schemas.openxmlformats.org/officeDocument/2006/relationships/slide" Target="/ppt/slides/slide8.xml" Id="Re25281bac4024d32" /><Relationship Type="http://schemas.openxmlformats.org/officeDocument/2006/relationships/slide" Target="/ppt/slides/slide9.xml" Id="Ra5b8b138fe5a48e5" /><Relationship Type="http://schemas.openxmlformats.org/officeDocument/2006/relationships/slide" Target="/ppt/slides/slide10.xml" Id="Rf0f37b671aa345a3" /><Relationship Type="http://schemas.openxmlformats.org/officeDocument/2006/relationships/slide" Target="/ppt/slides/slide11.xml" Id="R5475d4726f1b492e" /><Relationship Type="http://schemas.openxmlformats.org/officeDocument/2006/relationships/slide" Target="/ppt/slides/slide12.xml" Id="Rf9c5df23bdf3493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4e96c40c71c426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0e9b031d7b14bad" /><Relationship Type="http://schemas.openxmlformats.org/officeDocument/2006/relationships/notesMaster" Target="/ppt/notesMasters/notesMaster1.xml" Id="Ra3d3fabddbf44d6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efba62e0fb54e0b" /><Relationship Type="http://schemas.openxmlformats.org/officeDocument/2006/relationships/notesMaster" Target="/ppt/notesMasters/notesMaster1.xml" Id="R8e006cbf0ec14ab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a287b38f94c4b71" /><Relationship Type="http://schemas.openxmlformats.org/officeDocument/2006/relationships/notesMaster" Target="/ppt/notesMasters/notesMaster1.xml" Id="Rcbecacdb5d114b0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7ff9e2dc96c34ec8" /><Relationship Type="http://schemas.openxmlformats.org/officeDocument/2006/relationships/notesMaster" Target="/ppt/notesMasters/notesMaster1.xml" Id="R6eef939b3de7494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8a5d68c2e9648df" /><Relationship Type="http://schemas.openxmlformats.org/officeDocument/2006/relationships/notesMaster" Target="/ppt/notesMasters/notesMaster1.xml" Id="Rcae1d87da57b4e75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76e045ddea1f4a5d" /><Relationship Type="http://schemas.openxmlformats.org/officeDocument/2006/relationships/notesMaster" Target="/ppt/notesMasters/notesMaster1.xml" Id="R1cdabe25243a4d14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4f34bd5158a84189" /><Relationship Type="http://schemas.openxmlformats.org/officeDocument/2006/relationships/notesMaster" Target="/ppt/notesMasters/notesMaster1.xml" Id="Rf5bf0da8cc2f4317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f45667f62a04428b" /><Relationship Type="http://schemas.openxmlformats.org/officeDocument/2006/relationships/notesMaster" Target="/ppt/notesMasters/notesMaster1.xml" Id="Ree6df45615904d73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7d31129d10e240b4" /><Relationship Type="http://schemas.openxmlformats.org/officeDocument/2006/relationships/notesMaster" Target="/ppt/notesMasters/notesMaster1.xml" Id="Rba68accaccce4ff7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b494a6a4f9b34ce9" /><Relationship Type="http://schemas.openxmlformats.org/officeDocument/2006/relationships/notesMaster" Target="/ppt/notesMasters/notesMaster1.xml" Id="R0de83217363c4479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69e8c87040f045fa" /><Relationship Type="http://schemas.openxmlformats.org/officeDocument/2006/relationships/notesMaster" Target="/ppt/notesMasters/notesMaster1.xml" Id="Rd99f3ca4f29c4a9f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051a40bb465a4e31" /><Relationship Type="http://schemas.openxmlformats.org/officeDocument/2006/relationships/notesMaster" Target="/ppt/notesMasters/notesMaster1.xml" Id="R99291a252432430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Sources checked 1 October 2026:</a:t>
            </a:r>
          </a:p>
          <a:p xmlns:a="http://schemas.openxmlformats.org/drawingml/2006/main">
            <a:r>
              <a:t>https://dst.gov.in/node/7223</a:t>
            </a:r>
          </a:p>
          <a:p xmlns:a="http://schemas.openxmlformats.org/drawingml/2006/main">
            <a:r>
              <a:t>https://dst.gujarat.gov.in/dst/Home/stip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Sources checked 1 October 2026:</a:t>
            </a:r>
          </a:p>
          <a:p xmlns:a="http://schemas.openxmlformats.org/drawingml/2006/main">
            <a:r>
              <a:t>https://dst.gov.in/node/7223</a:t>
            </a:r>
          </a:p>
          <a:p xmlns:a="http://schemas.openxmlformats.org/drawingml/2006/main">
            <a:r>
              <a:t>https://dst.gujarat.gov.in/dst/Home/stip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Sources checked 1 October 2026:</a:t>
            </a:r>
          </a:p>
          <a:p xmlns:a="http://schemas.openxmlformats.org/drawingml/2006/main">
            <a:r>
              <a:t>https://www.pib.gov.in/newsite/erelcontent.aspx?lang=2&amp;reg=48&amp;relid=243079</a:t>
            </a:r>
          </a:p>
          <a:p xmlns:a="http://schemas.openxmlformats.org/drawingml/2006/main">
            <a:r>
              <a:t>https://dst.gov.in/node/7223</a:t>
            </a:r>
          </a:p>
          <a:p xmlns:a="http://schemas.openxmlformats.org/drawingml/2006/main">
            <a:r>
              <a:t>https://dst.gov.in/node/7834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Sources checked 1 October 2026:</a:t>
            </a:r>
          </a:p>
          <a:p xmlns:a="http://schemas.openxmlformats.org/drawingml/2006/main">
            <a:r>
              <a:t>https://dst.gov.in/node/7834</a:t>
            </a:r>
          </a:p>
          <a:p xmlns:a="http://schemas.openxmlformats.org/drawingml/2006/main">
            <a:r>
              <a:t>https://www.prl.res.in/</a:t>
            </a:r>
          </a:p>
          <a:p xmlns:a="http://schemas.openxmlformats.org/drawingml/2006/main">
            <a:r>
              <a:t>https://www.isro.gov.in/</a:t>
            </a:r>
          </a:p>
          <a:p xmlns:a="http://schemas.openxmlformats.org/drawingml/2006/main">
            <a:r>
              <a:t>https://iitgn.ac.in/</a:t>
            </a:r>
          </a:p>
          <a:p xmlns:a="http://schemas.openxmlformats.org/drawingml/2006/main">
            <a:r>
              <a:t>https://gsv.ac.in/</a:t>
            </a:r>
          </a:p>
          <a:p xmlns:a="http://schemas.openxmlformats.org/drawingml/2006/main">
            <a:r>
              <a:t>https://isr.gujarat.gov.in/</a:t>
            </a:r>
          </a:p>
          <a:p xmlns:a="http://schemas.openxmlformats.org/drawingml/2006/main">
            <a:r>
              <a:t>https://gil.gujarat.gov.in/tenders</a:t>
            </a:r>
          </a:p>
          <a:p xmlns:a="http://schemas.openxmlformats.org/drawingml/2006/main">
            <a:r>
              <a:t>https://ifsca.gov.in/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Sources checked 1 October 2026:</a:t>
            </a:r>
          </a:p>
          <a:p xmlns:a="http://schemas.openxmlformats.org/drawingml/2006/main">
            <a:r>
              <a:t>https://qcinnovation.co.in/programs/</a:t>
            </a:r>
          </a:p>
          <a:p xmlns:a="http://schemas.openxmlformats.org/drawingml/2006/main">
            <a:r>
              <a:t>https://www.samgnya.in/startups</a:t>
            </a:r>
          </a:p>
          <a:p xmlns:a="http://schemas.openxmlformats.org/drawingml/2006/main">
            <a:r>
              <a:t>https://qmettech.com/portfolio/nextsense-call-for-proposal/</a:t>
            </a:r>
          </a:p>
          <a:p xmlns:a="http://schemas.openxmlformats.org/drawingml/2006/main">
            <a:r>
              <a:t>https://qmd.iitd.ac.in/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Sources checked 1 October 2026:</a:t>
            </a:r>
          </a:p>
          <a:p xmlns:a="http://schemas.openxmlformats.org/drawingml/2006/main">
            <a:r>
              <a:t>https://www.ap.gov.in/</a:t>
            </a:r>
          </a:p>
          <a:p xmlns:a="http://schemas.openxmlformats.org/drawingml/2006/main">
            <a:r>
              <a:t>https://ksteps.karnataka.gov.in/</a:t>
            </a:r>
          </a:p>
          <a:p xmlns:a="http://schemas.openxmlformats.org/drawingml/2006/main">
            <a:r>
              <a:t>https://it.telangana.gov.in/</a:t>
            </a:r>
          </a:p>
          <a:p xmlns:a="http://schemas.openxmlformats.org/drawingml/2006/main">
            <a:r>
              <a:t>https://startuptn.in/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Sources checked 1 October 2026:</a:t>
            </a:r>
          </a:p>
          <a:p xmlns:a="http://schemas.openxmlformats.org/drawingml/2006/main">
            <a:r>
              <a:t>https://www.gov.uk/government/publications/national-quantum-strategy</a:t>
            </a:r>
          </a:p>
          <a:p xmlns:a="http://schemas.openxmlformats.org/drawingml/2006/main">
            <a:r>
              <a:t>https://www.quantum.gov/</a:t>
            </a:r>
          </a:p>
          <a:p xmlns:a="http://schemas.openxmlformats.org/drawingml/2006/main">
            <a:r>
              <a:t>https://qt.eu/</a:t>
            </a:r>
          </a:p>
          <a:p xmlns:a="http://schemas.openxmlformats.org/drawingml/2006/main">
            <a:r>
              <a:t>https://ised-isde.canada.ca/site/national-quantum-strategy/en</a:t>
            </a:r>
          </a:p>
          <a:p xmlns:a="http://schemas.openxmlformats.org/drawingml/2006/main">
            <a:r>
              <a:t>https://www.industry.gov.au/publications/national-quantum-strategy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Sources checked 1 October 2026:</a:t>
            </a:r>
          </a:p>
          <a:p xmlns:a="http://schemas.openxmlformats.org/drawingml/2006/main">
            <a:r>
              <a:t>https://dst.gov.in/node/7223</a:t>
            </a:r>
          </a:p>
          <a:p xmlns:a="http://schemas.openxmlformats.org/drawingml/2006/main">
            <a:r>
              <a:t>https://ifsca.gov.in/</a:t>
            </a:r>
          </a:p>
          <a:p xmlns:a="http://schemas.openxmlformats.org/drawingml/2006/main">
            <a:r>
              <a:t>https://qmettech.com/</a:t>
            </a:r>
          </a:p>
          <a:p xmlns:a="http://schemas.openxmlformats.org/drawingml/2006/main">
            <a:r>
              <a:t>https://qmd.iitd.ac.in/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Sources checked 1 October 2026:</a:t>
            </a:r>
          </a:p>
          <a:p xmlns:a="http://schemas.openxmlformats.org/drawingml/2006/main">
            <a:r>
              <a:t>https://dst.gov.in/node/7493</a:t>
            </a:r>
          </a:p>
          <a:p xmlns:a="http://schemas.openxmlformats.org/drawingml/2006/main">
            <a:r>
              <a:t>https://dst.gujarat.gov.in/dst/Home/stip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Sources checked 1 October 2026:</a:t>
            </a:r>
          </a:p>
          <a:p xmlns:a="http://schemas.openxmlformats.org/drawingml/2006/main">
            <a:r>
              <a:t>https://dst.gov.in/node/7834</a:t>
            </a:r>
          </a:p>
          <a:p xmlns:a="http://schemas.openxmlformats.org/drawingml/2006/main">
            <a:r>
              <a:t>https://qcinnovation.co.in/programs/</a:t>
            </a:r>
          </a:p>
          <a:p xmlns:a="http://schemas.openxmlformats.org/drawingml/2006/main">
            <a:r>
              <a:t>https://www.samgnya.in/startups</a:t>
            </a:r>
          </a:p>
          <a:p xmlns:a="http://schemas.openxmlformats.org/drawingml/2006/main">
            <a:r>
              <a:t>https://qmettech.com/</a:t>
            </a:r>
          </a:p>
          <a:p xmlns:a="http://schemas.openxmlformats.org/drawingml/2006/main">
            <a:r>
              <a:t>https://qmd.iitd.ac.in/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Sources checked 1 October 2026:</a:t>
            </a:r>
          </a:p>
          <a:p xmlns:a="http://schemas.openxmlformats.org/drawingml/2006/main">
            <a:r>
              <a:t>https://www.gov.uk/government/publications/national-quantum-strategy</a:t>
            </a:r>
          </a:p>
          <a:p xmlns:a="http://schemas.openxmlformats.org/drawingml/2006/main">
            <a:r>
              <a:t>https://ised-isde.canada.ca/site/national-quantum-strategy/en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Sources checked 1 October 2026:</a:t>
            </a:r>
          </a:p>
          <a:p xmlns:a="http://schemas.openxmlformats.org/drawingml/2006/main">
            <a:r>
              <a:t>https://dst.gov.in/node/7223</a:t>
            </a:r>
          </a:p>
          <a:p xmlns:a="http://schemas.openxmlformats.org/drawingml/2006/main">
            <a:r>
              <a:t>https://dst.gujarat.gov.in/dst/Home/stip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f290d62eb474040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6995826b9634e27" /><Relationship Type="http://schemas.openxmlformats.org/officeDocument/2006/relationships/slideLayout" Target="/ppt/slideLayouts/slideLayout1.xml" Id="R8bc0ff07940a4b0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bc0ff07940a4b0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29a6f5311b24ea4" /><Relationship Type="http://schemas.openxmlformats.org/officeDocument/2006/relationships/notesSlide" Target="/ppt/notesSlides/notesSlide1.xml" Id="Rb00f77044c84451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01e22d7c0d143ee" /><Relationship Type="http://schemas.openxmlformats.org/officeDocument/2006/relationships/notesSlide" Target="/ppt/notesSlides/notesSlide2.xml" Id="R35eb534bef1849c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43e177070034399" /><Relationship Type="http://schemas.openxmlformats.org/officeDocument/2006/relationships/notesSlide" Target="/ppt/notesSlides/notesSlide3.xml" Id="R60c6aea466b0482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55c3deec9c2406c" /><Relationship Type="http://schemas.openxmlformats.org/officeDocument/2006/relationships/notesSlide" Target="/ppt/notesSlides/notesSlide4.xml" Id="R012a26749dc84609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8c8b611b117484b" /><Relationship Type="http://schemas.openxmlformats.org/officeDocument/2006/relationships/notesSlide" Target="/ppt/notesSlides/notesSlide5.xml" Id="Rf85db05afcd74055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d32694edf6141b7" /><Relationship Type="http://schemas.openxmlformats.org/officeDocument/2006/relationships/notesSlide" Target="/ppt/notesSlides/notesSlide6.xml" Id="Rb88b770c044c49ff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7301fed34a34c89" /><Relationship Type="http://schemas.openxmlformats.org/officeDocument/2006/relationships/notesSlide" Target="/ppt/notesSlides/notesSlide7.xml" Id="R326c57fe73c64ecb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b830cde5d9f41a5" /><Relationship Type="http://schemas.openxmlformats.org/officeDocument/2006/relationships/notesSlide" Target="/ppt/notesSlides/notesSlide8.xml" Id="R1f5d73d2e82d4399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940502b77bc4558" /><Relationship Type="http://schemas.openxmlformats.org/officeDocument/2006/relationships/notesSlide" Target="/ppt/notesSlides/notesSlide9.xml" Id="Rb715ae1c221546c9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34c7af9ce514fd9" /><Relationship Type="http://schemas.openxmlformats.org/officeDocument/2006/relationships/notesSlide" Target="/ppt/notesSlides/notesSlide10.xml" Id="R7a2f45b11e5d42fc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39fdf070bda495f" /><Relationship Type="http://schemas.openxmlformats.org/officeDocument/2006/relationships/notesSlide" Target="/ppt/notesSlides/notesSlide11.xml" Id="R8dba2d7ee55a4502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633ed5c34434f5b" /><Relationship Type="http://schemas.openxmlformats.org/officeDocument/2006/relationships/notesSlide" Target="/ppt/notesSlides/notesSlide12.xml" Id="R3af297b871f24c8d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2304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5EFC03D-B4E0-436D-9BF4-BAC99D2A66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286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C7C86"/>
          </a:solidFill>
          <a:ln xmlns:a="http://schemas.openxmlformats.org/drawingml/2006/main" w="9525">
            <a:solidFill>
              <a:srgbClr val="0C7C86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4E9F8E6-19DD-4C7E-BC07-96593BB188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857250"/>
            <a:ext cx="10287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7ED2D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>
                <a:solidFill>
                  <a:srgbClr val="7ED2D7"/>
                </a:solidFill>
                <a:latin typeface="Helvetica Neue"/>
                <a:ea typeface="Helvetica Neue"/>
                <a:cs typeface="Helvetica Neue"/>
              </a:rPr>
              <a:t>GUJARAT QUANTUM MISSION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376886E-E7A6-4644-B70F-3376E8FE8F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504950"/>
            <a:ext cx="9810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6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Build access first.</a:t>
            </a:r>
          </a:p>
          <a:p xmlns:a="http://schemas.openxmlformats.org/drawingml/2006/main">
            <a:pPr algn="l">
              <a:defRPr sz="36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6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Prove demand.</a:t>
            </a:r>
          </a:p>
          <a:p xmlns:a="http://schemas.openxmlformats.org/drawingml/2006/main">
            <a:pPr algn="l">
              <a:defRPr sz="36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6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Scale what works.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EF7C25B-ECE1-4B3E-B4DB-30EA7E081E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286250"/>
            <a:ext cx="8953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9E7E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9E7EE"/>
                </a:solidFill>
                <a:latin typeface="Helvetica Neue"/>
                <a:ea typeface="Helvetica Neue"/>
                <a:cs typeface="Helvetica Neue"/>
              </a:rPr>
              <a:t>Executive roadmap for Government of Gujarat and institutional discussions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D4EFF16-F06E-42ED-A33D-5E6597727B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143500"/>
            <a:ext cx="42862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C7C86"/>
          </a:solidFill>
          <a:ln xmlns:a="http://schemas.openxmlformats.org/drawingml/2006/main" w="9525">
            <a:solidFill>
              <a:srgbClr val="0C7C86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3E8C4C0-F48F-47E1-B9F6-72AF9AEE01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391150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Decision package • Evidence checked 1 October 2026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DF81464-ECCA-4343-9120-88FF2E4E84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81025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B9CAD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0">
                <a:solidFill>
                  <a:srgbClr val="B9CAD3"/>
                </a:solidFill>
                <a:latin typeface="Helvetica Neue"/>
                <a:ea typeface="Helvetica Neue"/>
                <a:cs typeface="Helvetica Neue"/>
              </a:rPr>
              <a:t>Planning draft — no outreach sent</a:t>
            </a:r>
          </a:p>
        </p:txBody>
      </p:sp>
    </p:spTree>
    <p:extLst>
      <p:ext uri="{BB962C8B-B14F-4D97-AF65-F5344CB8AC3E}">
        <p14:creationId xmlns:p14="http://schemas.microsoft.com/office/powerpoint/2010/main" val="84724980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AB6E305-23F9-408D-BF65-BF2D28F444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52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C7C86"/>
          </a:solidFill>
          <a:ln xmlns:a="http://schemas.openxmlformats.org/drawingml/2006/main" w="9525">
            <a:solidFill>
              <a:srgbClr val="0C7C86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77D22AC-8177-412F-A374-B91B4DCE62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3850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C7C8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C7C86"/>
                </a:solidFill>
                <a:latin typeface="Helvetica Neue"/>
                <a:ea typeface="Helvetica Neue"/>
                <a:cs typeface="Helvetica Neue"/>
              </a:rPr>
              <a:t>DECISION REQUESTED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2843E73-CC06-4B9D-B7C7-831663BC19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8650"/>
            <a:ext cx="108204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12304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400" b="1">
                <a:solidFill>
                  <a:srgbClr val="12304A"/>
                </a:solidFill>
                <a:latin typeface="Helvetica Neue"/>
                <a:ea typeface="Helvetica Neue"/>
                <a:cs typeface="Helvetica Neue"/>
              </a:rPr>
              <a:t>The decision is to create a mission operating system—not a building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20C421E-AE3C-4326-B486-DFA8F1D904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857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667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5566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0">
                <a:solidFill>
                  <a:srgbClr val="556674"/>
                </a:solidFill>
                <a:latin typeface="Helvetica Neue"/>
                <a:ea typeface="Helvetica Neue"/>
                <a:cs typeface="Helvetica Neue"/>
              </a:rPr>
              <a:t>GUJARAT QUANTUM MISSION  •  EXECUTIVE ROADMAP  •  02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EE9D729-FF11-4525-A709-A6C6644017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6438900"/>
            <a:ext cx="16002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667"/>
          </a:bodyPr>
          <a:lstStyle xmlns:a="http://schemas.openxmlformats.org/drawingml/2006/main"/>
          <a:p xmlns:a="http://schemas.openxmlformats.org/drawingml/2006/main">
            <a:pPr algn="r">
              <a:defRPr sz="750" b="1">
                <a:solidFill>
                  <a:srgbClr val="5566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556674"/>
                </a:solidFill>
                <a:latin typeface="Helvetica Neue"/>
                <a:ea typeface="Helvetica Neue"/>
                <a:cs typeface="Helvetica Neue"/>
              </a:rPr>
              <a:t>1 OCT 2026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28F6F1D-AF75-4536-935F-AF229724AF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24000"/>
            <a:ext cx="3429000" cy="4095750"/>
          </a:xfrm>
          <a:prstGeom xmlns:a="http://schemas.openxmlformats.org/drawingml/2006/main" prst="roundRect">
            <a:avLst>
              <a:gd name="adj" fmla="val 2222"/>
            </a:avLst>
          </a:prstGeom>
          <a:solidFill xmlns:a="http://schemas.openxmlformats.org/drawingml/2006/main">
            <a:srgbClr val="F4F7F9"/>
          </a:solidFill>
          <a:ln xmlns:a="http://schemas.openxmlformats.org/drawingml/2006/main" w="9525">
            <a:solidFill>
              <a:srgbClr val="DCE5EA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27CD1E2-EA1B-4AF7-ADA4-6DDD16B347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24000"/>
            <a:ext cx="76200" cy="409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C7C86"/>
          </a:solidFill>
          <a:ln xmlns:a="http://schemas.openxmlformats.org/drawingml/2006/main" w="9525">
            <a:solidFill>
              <a:srgbClr val="0C7C86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A2E19E6-1309-41C1-9DE1-9E86CD5BCB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1676400"/>
            <a:ext cx="3086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4444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2304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2304A"/>
                </a:solidFill>
                <a:latin typeface="Helvetica Neue"/>
                <a:ea typeface="Helvetica Neue"/>
                <a:cs typeface="Helvetica Neue"/>
              </a:rPr>
              <a:t>Authorize now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84838D8-C10E-453E-9984-8A4DA418A8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038350"/>
            <a:ext cx="3086100" cy="3467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17232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0">
                <a:solidFill>
                  <a:srgbClr val="17232E"/>
                </a:solidFill>
                <a:latin typeface="Helvetica Neue"/>
                <a:ea typeface="Helvetica Neue"/>
                <a:cs typeface="Helvetica Neue"/>
              </a:rPr>
              <a:t>• Mission sponsor and 90-day mandate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050" b="0">
                <a:solidFill>
                  <a:srgbClr val="17232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0">
                <a:solidFill>
                  <a:srgbClr val="17232E"/>
                </a:solidFill>
                <a:latin typeface="Helvetica Neue"/>
                <a:ea typeface="Helvetica Neue"/>
                <a:cs typeface="Helvetica Neue"/>
              </a:rPr>
              <a:t>• Small secretariat and technical council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050" b="0">
                <a:solidFill>
                  <a:srgbClr val="17232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0">
                <a:solidFill>
                  <a:srgbClr val="17232E"/>
                </a:solidFill>
                <a:latin typeface="Helvetica Neue"/>
                <a:ea typeface="Helvetica Neue"/>
                <a:cs typeface="Helvetica Neue"/>
              </a:rPr>
              <a:t>• Institution/facility audit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050" b="0">
                <a:solidFill>
                  <a:srgbClr val="17232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0">
                <a:solidFill>
                  <a:srgbClr val="17232E"/>
                </a:solidFill>
                <a:latin typeface="Helvetica Neue"/>
                <a:ea typeface="Helvetica Neue"/>
                <a:cs typeface="Helvetica Neue"/>
              </a:rPr>
              <a:t>• Structured access talks with all four NQM hubs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C83215B-7FC3-479A-B0CB-FA12407E51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1524000"/>
            <a:ext cx="3429000" cy="4095750"/>
          </a:xfrm>
          <a:prstGeom xmlns:a="http://schemas.openxmlformats.org/drawingml/2006/main" prst="roundRect">
            <a:avLst>
              <a:gd name="adj" fmla="val 2222"/>
            </a:avLst>
          </a:prstGeom>
          <a:solidFill xmlns:a="http://schemas.openxmlformats.org/drawingml/2006/main">
            <a:srgbClr val="F4F7F9"/>
          </a:solidFill>
          <a:ln xmlns:a="http://schemas.openxmlformats.org/drawingml/2006/main" w="9525">
            <a:solidFill>
              <a:srgbClr val="DCE5EA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D30D310-1CFA-466E-B87B-B7DF1F8DC4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1524000"/>
            <a:ext cx="76200" cy="409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4C55"/>
          </a:solidFill>
          <a:ln xmlns:a="http://schemas.openxmlformats.org/drawingml/2006/main" w="9525">
            <a:solidFill>
              <a:srgbClr val="B84C55"/>
            </a:solidFill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0C4B7D0-07F6-4B4E-A531-7F7002E91B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1050" y="1676400"/>
            <a:ext cx="3086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4444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2304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2304A"/>
                </a:solidFill>
                <a:latin typeface="Helvetica Neue"/>
                <a:ea typeface="Helvetica Neue"/>
                <a:cs typeface="Helvetica Neue"/>
              </a:rPr>
              <a:t>Do not pre-commit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F2FFA63-2C42-4B70-BB8D-95765A625C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1050" y="2038350"/>
            <a:ext cx="3086100" cy="3467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17232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0">
                <a:solidFill>
                  <a:srgbClr val="17232E"/>
                </a:solidFill>
                <a:latin typeface="Helvetica Neue"/>
                <a:ea typeface="Helvetica Neue"/>
                <a:cs typeface="Helvetica Neue"/>
              </a:rPr>
              <a:t>• Large standalone capital facility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050" b="0">
                <a:solidFill>
                  <a:srgbClr val="17232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0">
                <a:solidFill>
                  <a:srgbClr val="17232E"/>
                </a:solidFill>
                <a:latin typeface="Helvetica Neue"/>
                <a:ea typeface="Helvetica Neue"/>
                <a:cs typeface="Helvetica Neue"/>
              </a:rPr>
              <a:t>• Technology-first pilots without owners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050" b="0">
                <a:solidFill>
                  <a:srgbClr val="17232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0">
                <a:solidFill>
                  <a:srgbClr val="17232E"/>
                </a:solidFill>
                <a:latin typeface="Helvetica Neue"/>
                <a:ea typeface="Helvetica Neue"/>
                <a:cs typeface="Helvetica Neue"/>
              </a:rPr>
              <a:t>• Claims of quantum advantage without baselines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050" b="0">
                <a:solidFill>
                  <a:srgbClr val="17232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0">
                <a:solidFill>
                  <a:srgbClr val="17232E"/>
                </a:solidFill>
                <a:latin typeface="Helvetica Neue"/>
                <a:ea typeface="Helvetica Neue"/>
                <a:cs typeface="Helvetica Neue"/>
              </a:rPr>
              <a:t>• Counting tenders, demos or affiliations as operational capacity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CD7468F-6C8E-4FD7-89D7-480F19C0B4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524000"/>
            <a:ext cx="3429000" cy="4095750"/>
          </a:xfrm>
          <a:prstGeom xmlns:a="http://schemas.openxmlformats.org/drawingml/2006/main" prst="roundRect">
            <a:avLst>
              <a:gd name="adj" fmla="val 2222"/>
            </a:avLst>
          </a:prstGeom>
          <a:solidFill xmlns:a="http://schemas.openxmlformats.org/drawingml/2006/main">
            <a:srgbClr val="F4F7F9"/>
          </a:solidFill>
          <a:ln xmlns:a="http://schemas.openxmlformats.org/drawingml/2006/main" w="9525">
            <a:solidFill>
              <a:srgbClr val="DCE5EA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8053ABF-CB29-4B9A-B22F-09A7B32F26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524000"/>
            <a:ext cx="76200" cy="409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942"/>
          </a:solidFill>
          <a:ln xmlns:a="http://schemas.openxmlformats.org/drawingml/2006/main" w="9525">
            <a:solidFill>
              <a:srgbClr val="F4B942"/>
            </a:solidFill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8AD274D-D178-4551-8C5C-EC9CB61641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1676400"/>
            <a:ext cx="3086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4444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2304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2304A"/>
                </a:solidFill>
                <a:latin typeface="Helvetica Neue"/>
                <a:ea typeface="Helvetica Neue"/>
                <a:cs typeface="Helvetica Neue"/>
              </a:rPr>
              <a:t>Decision at day 90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5FCC3D2-0203-4CA8-9C83-18B6C4A40F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2038350"/>
            <a:ext cx="3086100" cy="3467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17232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0">
                <a:solidFill>
                  <a:srgbClr val="17232E"/>
                </a:solidFill>
                <a:latin typeface="Helvetica Neue"/>
                <a:ea typeface="Helvetica Neue"/>
                <a:cs typeface="Helvetica Neue"/>
              </a:rPr>
              <a:t>Approve 3–5 stage-gated pilots, first-year budget, access agreements and talent programme only after evidence is complete.</a:t>
            </a:r>
          </a:p>
        </p:txBody>
      </p:sp>
    </p:spTree>
    <p:extLst>
      <p:ext uri="{BB962C8B-B14F-4D97-AF65-F5344CB8AC3E}">
        <p14:creationId xmlns:p14="http://schemas.microsoft.com/office/powerpoint/2010/main" val="24127737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8660B5C-A8CE-472E-B26C-8569D166B0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52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C7C86"/>
          </a:solidFill>
          <a:ln xmlns:a="http://schemas.openxmlformats.org/drawingml/2006/main" w="9525">
            <a:solidFill>
              <a:srgbClr val="0C7C86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1082CE2-481A-458B-B61E-36FF8A191F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3850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C7C8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C7C86"/>
                </a:solidFill>
                <a:latin typeface="Helvetica Neue"/>
                <a:ea typeface="Helvetica Neue"/>
                <a:cs typeface="Helvetica Neue"/>
              </a:rPr>
              <a:t>NATIONAL ARCHITECTURE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DAC3D27-5E10-479F-890B-715A26C982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8650"/>
            <a:ext cx="108204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4811"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12304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400" b="1">
                <a:solidFill>
                  <a:srgbClr val="12304A"/>
                </a:solidFill>
                <a:latin typeface="Helvetica Neue"/>
                <a:ea typeface="Helvetica Neue"/>
                <a:cs typeface="Helvetica Neue"/>
              </a:rPr>
              <a:t>National Quantum Mission already provides the backbone Gujarat should use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627A00E-9B68-43DB-9BCB-2E222A4A2E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857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667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5566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0">
                <a:solidFill>
                  <a:srgbClr val="556674"/>
                </a:solidFill>
                <a:latin typeface="Helvetica Neue"/>
                <a:ea typeface="Helvetica Neue"/>
                <a:cs typeface="Helvetica Neue"/>
              </a:rPr>
              <a:t>GUJARAT QUANTUM MISSION  •  EXECUTIVE ROADMAP  •  03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A4167A6-A6E3-4394-8F5E-6C6D10B724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6438900"/>
            <a:ext cx="16002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667"/>
          </a:bodyPr>
          <a:lstStyle xmlns:a="http://schemas.openxmlformats.org/drawingml/2006/main"/>
          <a:p xmlns:a="http://schemas.openxmlformats.org/drawingml/2006/main">
            <a:pPr algn="r">
              <a:defRPr sz="750" b="1">
                <a:solidFill>
                  <a:srgbClr val="5566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556674"/>
                </a:solidFill>
                <a:latin typeface="Helvetica Neue"/>
                <a:ea typeface="Helvetica Neue"/>
                <a:cs typeface="Helvetica Neue"/>
              </a:rPr>
              <a:t>1 OCT 2026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47AC114-28C9-4EDB-8FEC-23D8967F65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76375"/>
            <a:ext cx="3143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0C7C8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850" b="1">
                <a:solidFill>
                  <a:srgbClr val="0C7C86"/>
                </a:solidFill>
                <a:latin typeface="Helvetica Neue"/>
                <a:ea typeface="Helvetica Neue"/>
                <a:cs typeface="Helvetica Neue"/>
              </a:rPr>
              <a:t>₹6,003.65 crore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2218A12-EE37-4DD5-9B99-70001DDCC5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3143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5566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556674"/>
                </a:solidFill>
                <a:latin typeface="Helvetica Neue"/>
                <a:ea typeface="Helvetica Neue"/>
                <a:cs typeface="Helvetica Neue"/>
              </a:rPr>
              <a:t>Cabinet-approved mission envelope</a:t>
            </a:r>
          </a:p>
          <a:p xmlns:a="http://schemas.openxmlformats.org/drawingml/2006/main">
            <a:pPr algn="l">
              <a:defRPr sz="1125" b="0">
                <a:solidFill>
                  <a:srgbClr val="5566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556674"/>
                </a:solidFill>
                <a:latin typeface="Helvetica Neue"/>
                <a:ea typeface="Helvetica Neue"/>
                <a:cs typeface="Helvetica Neue"/>
              </a:rPr>
              <a:t>2023-24 to 2030-31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8D815F0-66D3-48D2-84C8-1D683E6ABB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1476375"/>
            <a:ext cx="3476625" cy="1714500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F4F7F9"/>
          </a:solidFill>
          <a:ln xmlns:a="http://schemas.openxmlformats.org/drawingml/2006/main" w="9525">
            <a:solidFill>
              <a:srgbClr val="DCE5EA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9688932-D85B-4B9A-AFC3-48082295B5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1476375"/>
            <a:ext cx="7620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C7C86"/>
          </a:solidFill>
          <a:ln xmlns:a="http://schemas.openxmlformats.org/drawingml/2006/main" w="9525">
            <a:solidFill>
              <a:srgbClr val="0C7C86"/>
            </a:solidFill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A3FF3C0-5065-43FA-8376-54A322040A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1628775"/>
            <a:ext cx="31337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4444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2304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2304A"/>
                </a:solidFill>
                <a:latin typeface="Helvetica Neue"/>
                <a:ea typeface="Helvetica Neue"/>
                <a:cs typeface="Helvetica Neue"/>
              </a:rPr>
              <a:t>COMPUTING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1358107-AA00-411E-BC7D-9361A03B90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1990725"/>
            <a:ext cx="3133725" cy="1085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17232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0">
                <a:solidFill>
                  <a:srgbClr val="17232E"/>
                </a:solidFill>
                <a:latin typeface="Helvetica Neue"/>
                <a:ea typeface="Helvetica Neue"/>
                <a:cs typeface="Helvetica Neue"/>
              </a:rPr>
              <a:t>FQCI • IISc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050" b="0">
                <a:solidFill>
                  <a:srgbClr val="17232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0">
                <a:solidFill>
                  <a:srgbClr val="17232E"/>
                </a:solidFill>
                <a:latin typeface="Helvetica Neue"/>
                <a:ea typeface="Helvetica Neue"/>
                <a:cs typeface="Helvetica Neue"/>
              </a:rPr>
              <a:t>Access, algorithms, translation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C8DF4C1-32C1-4828-AA69-AD95FD8CFA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1476375"/>
            <a:ext cx="3476625" cy="1714500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F4F7F9"/>
          </a:solidFill>
          <a:ln xmlns:a="http://schemas.openxmlformats.org/drawingml/2006/main" w="9525">
            <a:solidFill>
              <a:srgbClr val="DCE5EA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F372288-F372-47F5-A059-74FD925659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1476375"/>
            <a:ext cx="7620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C7C86"/>
          </a:solidFill>
          <a:ln xmlns:a="http://schemas.openxmlformats.org/drawingml/2006/main" w="9525">
            <a:solidFill>
              <a:srgbClr val="0C7C86"/>
            </a:solidFill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28EE4AE-01CD-40CD-B04A-31301D906C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0050" y="1628775"/>
            <a:ext cx="31337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4444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2304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2304A"/>
                </a:solidFill>
                <a:latin typeface="Helvetica Neue"/>
                <a:ea typeface="Helvetica Neue"/>
                <a:cs typeface="Helvetica Neue"/>
              </a:rPr>
              <a:t>COMMUNICATION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E0CE24F-9411-4CA5-85C5-7522797146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0050" y="1990725"/>
            <a:ext cx="3133725" cy="1085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17232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0">
                <a:solidFill>
                  <a:srgbClr val="17232E"/>
                </a:solidFill>
                <a:latin typeface="Helvetica Neue"/>
                <a:ea typeface="Helvetica Neue"/>
                <a:cs typeface="Helvetica Neue"/>
              </a:rPr>
              <a:t>Samgnya • IIT Madras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050" b="0">
                <a:solidFill>
                  <a:srgbClr val="17232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0">
                <a:solidFill>
                  <a:srgbClr val="17232E"/>
                </a:solidFill>
                <a:latin typeface="Helvetica Neue"/>
                <a:ea typeface="Helvetica Neue"/>
                <a:cs typeface="Helvetica Neue"/>
              </a:rPr>
              <a:t>QKD, networks, components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E01013F-D18F-41E9-B0C1-1976E1570E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3476625"/>
            <a:ext cx="3476625" cy="1714500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F4F7F9"/>
          </a:solidFill>
          <a:ln xmlns:a="http://schemas.openxmlformats.org/drawingml/2006/main" w="9525">
            <a:solidFill>
              <a:srgbClr val="DCE5EA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692C017-76B6-40A3-82A5-F7885B8AB5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3476625"/>
            <a:ext cx="7620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6F8F"/>
          </a:solidFill>
          <a:ln xmlns:a="http://schemas.openxmlformats.org/drawingml/2006/main" w="9525">
            <a:solidFill>
              <a:srgbClr val="2F6F8F"/>
            </a:solidFill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4D822C8-847B-4FD0-A8DF-20415EBF8D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3629025"/>
            <a:ext cx="31337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4444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2304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2304A"/>
                </a:solidFill>
                <a:latin typeface="Helvetica Neue"/>
                <a:ea typeface="Helvetica Neue"/>
                <a:cs typeface="Helvetica Neue"/>
              </a:rPr>
              <a:t>SENSING &amp; METROLOGY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E9B531A-DDE4-4DDF-B634-8FFFA9C303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3990975"/>
            <a:ext cx="3133725" cy="1085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17232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0">
                <a:solidFill>
                  <a:srgbClr val="17232E"/>
                </a:solidFill>
                <a:latin typeface="Helvetica Neue"/>
                <a:ea typeface="Helvetica Neue"/>
                <a:cs typeface="Helvetica Neue"/>
              </a:rPr>
              <a:t>Qmet • IIT Bombay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050" b="0">
                <a:solidFill>
                  <a:srgbClr val="17232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0">
                <a:solidFill>
                  <a:srgbClr val="17232E"/>
                </a:solidFill>
                <a:latin typeface="Helvetica Neue"/>
                <a:ea typeface="Helvetica Neue"/>
                <a:cs typeface="Helvetica Neue"/>
              </a:rPr>
              <a:t>Sensors, standards, field validation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0202C68-8FC8-4D86-AE27-C81F1D8FB7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3476625"/>
            <a:ext cx="3476625" cy="1714500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F4F7F9"/>
          </a:solidFill>
          <a:ln xmlns:a="http://schemas.openxmlformats.org/drawingml/2006/main" w="9525">
            <a:solidFill>
              <a:srgbClr val="DCE5EA"/>
            </a:solidFill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C150032-311C-424C-A554-1DB4CFE944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3476625"/>
            <a:ext cx="7620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6F8F"/>
          </a:solidFill>
          <a:ln xmlns:a="http://schemas.openxmlformats.org/drawingml/2006/main" w="9525">
            <a:solidFill>
              <a:srgbClr val="2F6F8F"/>
            </a:solidFill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3B1AE22-B81A-4289-9E49-D1B920C573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0050" y="3629025"/>
            <a:ext cx="31337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4444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2304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2304A"/>
                </a:solidFill>
                <a:latin typeface="Helvetica Neue"/>
                <a:ea typeface="Helvetica Neue"/>
                <a:cs typeface="Helvetica Neue"/>
              </a:rPr>
              <a:t>MATERIALS &amp; DEVICES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440A2DD-D5E7-424B-B68D-3601AE835D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0050" y="3990975"/>
            <a:ext cx="3133725" cy="1085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17232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0">
                <a:solidFill>
                  <a:srgbClr val="17232E"/>
                </a:solidFill>
                <a:latin typeface="Helvetica Neue"/>
                <a:ea typeface="Helvetica Neue"/>
                <a:cs typeface="Helvetica Neue"/>
              </a:rPr>
              <a:t>QMD • IIT Delhi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050" b="0">
                <a:solidFill>
                  <a:srgbClr val="17232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0">
                <a:solidFill>
                  <a:srgbClr val="17232E"/>
                </a:solidFill>
                <a:latin typeface="Helvetica Neue"/>
                <a:ea typeface="Helvetica Neue"/>
                <a:cs typeface="Helvetica Neue"/>
              </a:rPr>
              <a:t>Devices, fabrication, components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F86701B-7E46-4BAD-95E3-DBB06266F7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72125"/>
            <a:ext cx="108204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656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2304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2304A"/>
                </a:solidFill>
                <a:latin typeface="Helvetica Neue"/>
                <a:ea typeface="Helvetica Neue"/>
                <a:cs typeface="Helvetica Neue"/>
              </a:rPr>
              <a:t>Gujarat’s advantage comes from structured access and co-owned work packages—not duplicating every national facility.</a:t>
            </a:r>
          </a:p>
        </p:txBody>
      </p:sp>
    </p:spTree>
    <p:extLst>
      <p:ext uri="{BB962C8B-B14F-4D97-AF65-F5344CB8AC3E}">
        <p14:creationId xmlns:p14="http://schemas.microsoft.com/office/powerpoint/2010/main" val="200007106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5685D139-3BF4-4C61-8E7A-2229406FFC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52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C7C86"/>
          </a:solidFill>
          <a:ln xmlns:a="http://schemas.openxmlformats.org/drawingml/2006/main" w="9525">
            <a:solidFill>
              <a:srgbClr val="0C7C86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902CD35-5AAC-4D3B-BDB5-92A47C518E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3850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C7C8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C7C86"/>
                </a:solidFill>
                <a:latin typeface="Helvetica Neue"/>
                <a:ea typeface="Helvetica Neue"/>
                <a:cs typeface="Helvetica Neue"/>
              </a:rPr>
              <a:t>CURRENT-STATE AUDIT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7E5537D-5854-44B1-8457-8949A60199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8650"/>
            <a:ext cx="108204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12304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400" b="1">
                <a:solidFill>
                  <a:srgbClr val="12304A"/>
                </a:solidFill>
                <a:latin typeface="Helvetica Neue"/>
                <a:ea typeface="Helvetica Neue"/>
                <a:cs typeface="Helvetica Neue"/>
              </a:rPr>
              <a:t>Gujarat has credible nodes, but capability and access remain fragmented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A814BDC-5989-42B2-823F-C139184047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857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667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5566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0">
                <a:solidFill>
                  <a:srgbClr val="556674"/>
                </a:solidFill>
                <a:latin typeface="Helvetica Neue"/>
                <a:ea typeface="Helvetica Neue"/>
                <a:cs typeface="Helvetica Neue"/>
              </a:rPr>
              <a:t>GUJARAT QUANTUM MISSION  •  EXECUTIVE ROADMAP  •  04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A6214DC-F67C-43C9-A4D9-428DD4BEC3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6438900"/>
            <a:ext cx="16002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667"/>
          </a:bodyPr>
          <a:lstStyle xmlns:a="http://schemas.openxmlformats.org/drawingml/2006/main"/>
          <a:p xmlns:a="http://schemas.openxmlformats.org/drawingml/2006/main">
            <a:pPr algn="r">
              <a:defRPr sz="750" b="1">
                <a:solidFill>
                  <a:srgbClr val="5566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556674"/>
                </a:solidFill>
                <a:latin typeface="Helvetica Neue"/>
                <a:ea typeface="Helvetica Neue"/>
                <a:cs typeface="Helvetica Neue"/>
              </a:rPr>
              <a:t>1 OCT 2026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376CFEE-C20A-4A26-BFD4-4D034BA2AD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90650"/>
            <a:ext cx="10972800" cy="419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04A"/>
          </a:solidFill>
          <a:ln xmlns:a="http://schemas.openxmlformats.org/drawingml/2006/main" w="9525">
            <a:solidFill>
              <a:srgbClr val="12304A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9FBB0A5-EF5C-4143-81DD-8CF5EF4A6A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66850"/>
            <a:ext cx="219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NODE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0033786-21E5-4363-8654-4AB482B741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1466850"/>
            <a:ext cx="25241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KNOWN ROLE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422DE22-7BA5-4F6C-9C93-09F39FB6EF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72125" y="1466850"/>
            <a:ext cx="4095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NEXT VERIFICATION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45E4E56-E28A-451D-B713-6FE6CD96C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63125" y="1466850"/>
            <a:ext cx="17430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STATUS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DA8AC38-D921-4E14-A8AB-95127DA275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47850"/>
            <a:ext cx="10972800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7F9"/>
          </a:solidFill>
          <a:ln xmlns:a="http://schemas.openxmlformats.org/drawingml/2006/main" w="9525">
            <a:solidFill>
              <a:srgbClr val="DCE5EA"/>
            </a:solidFill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E5544EF-8DD2-4385-BE6D-2F807E66DF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2190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2304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1">
                <a:solidFill>
                  <a:srgbClr val="12304A"/>
                </a:solidFill>
                <a:latin typeface="Helvetica Neue"/>
                <a:ea typeface="Helvetica Neue"/>
                <a:cs typeface="Helvetica Neue"/>
              </a:rPr>
              <a:t>PRL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C9356E3-93CB-4B7F-873F-7BBF8C9DAD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1924050"/>
            <a:ext cx="2524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17232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0">
                <a:solidFill>
                  <a:srgbClr val="17232E"/>
                </a:solidFill>
                <a:latin typeface="Helvetica Neue"/>
                <a:ea typeface="Helvetica Neue"/>
                <a:cs typeface="Helvetica Neue"/>
              </a:rPr>
              <a:t>Quantum science and optics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A30F3AD-A373-41D3-8064-B5DAD70CED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72125" y="1924050"/>
            <a:ext cx="4095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17232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0">
                <a:solidFill>
                  <a:srgbClr val="17232E"/>
                </a:solidFill>
                <a:latin typeface="Helvetica Neue"/>
                <a:ea typeface="Helvetica Neue"/>
                <a:cs typeface="Helvetica Neue"/>
              </a:rPr>
              <a:t>Inventory equipment and external access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750152E-B5DD-48C5-A303-305035F59C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63125" y="1924050"/>
            <a:ext cx="16668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C7C8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C7C86"/>
                </a:solidFill>
                <a:latin typeface="Helvetica Neue"/>
                <a:ea typeface="Helvetica Neue"/>
                <a:cs typeface="Helvetica Neue"/>
              </a:rPr>
              <a:t>Operational research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7BAD53D-39B5-4C0E-AD1C-C51800474D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14600"/>
            <a:ext cx="10972800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CE5EA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AB5AAB2-E35B-41CC-A370-3529C39D97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590800"/>
            <a:ext cx="2190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2304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1">
                <a:solidFill>
                  <a:srgbClr val="12304A"/>
                </a:solidFill>
                <a:latin typeface="Helvetica Neue"/>
                <a:ea typeface="Helvetica Neue"/>
                <a:cs typeface="Helvetica Neue"/>
              </a:rPr>
              <a:t>SAC / ISRO Ahmedabad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C1B8C5E-5D7F-47A9-9B34-53B936F350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2590800"/>
            <a:ext cx="2524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17232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0">
                <a:solidFill>
                  <a:srgbClr val="17232E"/>
                </a:solidFill>
                <a:latin typeface="Helvetica Neue"/>
                <a:ea typeface="Helvetica Neue"/>
                <a:cs typeface="Helvetica Neue"/>
              </a:rPr>
              <a:t>Quantum communication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4516BAB-7380-422A-812A-F3F794985B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72125" y="2590800"/>
            <a:ext cx="4095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17232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0">
                <a:solidFill>
                  <a:srgbClr val="17232E"/>
                </a:solidFill>
                <a:latin typeface="Helvetica Neue"/>
                <a:ea typeface="Helvetica Neue"/>
                <a:cs typeface="Helvetica Neue"/>
              </a:rPr>
              <a:t>Clarify node role, readiness and permissible access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59F7C7A-7C90-4C0D-9349-2634E42A74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63125" y="2590800"/>
            <a:ext cx="16668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C7C8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C7C86"/>
                </a:solidFill>
                <a:latin typeface="Helvetica Neue"/>
                <a:ea typeface="Helvetica Neue"/>
                <a:cs typeface="Helvetica Neue"/>
              </a:rPr>
              <a:t>Demonstrated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AE535A0-3556-4A8C-BCA3-2D5110FEFB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81350"/>
            <a:ext cx="10972800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7F9"/>
          </a:solidFill>
          <a:ln xmlns:a="http://schemas.openxmlformats.org/drawingml/2006/main" w="9525">
            <a:solidFill>
              <a:srgbClr val="DCE5EA"/>
            </a:solidFill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CC33BCF-A81C-4089-91F6-A9A9D1D8FF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57550"/>
            <a:ext cx="2190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2304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1">
                <a:solidFill>
                  <a:srgbClr val="12304A"/>
                </a:solidFill>
                <a:latin typeface="Helvetica Neue"/>
                <a:ea typeface="Helvetica Neue"/>
                <a:cs typeface="Helvetica Neue"/>
              </a:rPr>
              <a:t>IIT Gandhinagar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54E2891-E6E7-477D-AA02-2040650610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3257550"/>
            <a:ext cx="2524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17232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0">
                <a:solidFill>
                  <a:srgbClr val="17232E"/>
                </a:solidFill>
                <a:latin typeface="Helvetica Neue"/>
                <a:ea typeface="Helvetica Neue"/>
                <a:cs typeface="Helvetica Neue"/>
              </a:rPr>
              <a:t>Research, talent, Qmet participation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8201EF4-337D-4B95-884B-9F0246E072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72125" y="3257550"/>
            <a:ext cx="4095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17232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0">
                <a:solidFill>
                  <a:srgbClr val="17232E"/>
                </a:solidFill>
                <a:latin typeface="Helvetica Neue"/>
                <a:ea typeface="Helvetica Neue"/>
                <a:cs typeface="Helvetica Neue"/>
              </a:rPr>
              <a:t>Map work packages and facilities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D962AC7-86EC-4F86-8D4E-DA3BCF0424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63125" y="3257550"/>
            <a:ext cx="16668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C7C8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C7C86"/>
                </a:solidFill>
                <a:latin typeface="Helvetica Neue"/>
                <a:ea typeface="Helvetica Neue"/>
                <a:cs typeface="Helvetica Neue"/>
              </a:rPr>
              <a:t>Operational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02BA6FE-EF2A-4414-A7BB-6EE6F353D7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48100"/>
            <a:ext cx="10972800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CE5EA"/>
            </a:solidFill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93D7E25B-18A6-4434-8CBC-1119C45666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24300"/>
            <a:ext cx="2190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2304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1">
                <a:solidFill>
                  <a:srgbClr val="12304A"/>
                </a:solidFill>
                <a:latin typeface="Helvetica Neue"/>
                <a:ea typeface="Helvetica Neue"/>
                <a:cs typeface="Helvetica Neue"/>
              </a:rPr>
              <a:t>GSV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D81B0E75-3CAA-4404-BF34-E8B12D1E2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3924300"/>
            <a:ext cx="2524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17232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0">
                <a:solidFill>
                  <a:srgbClr val="17232E"/>
                </a:solidFill>
                <a:latin typeface="Helvetica Neue"/>
                <a:ea typeface="Helvetica Neue"/>
                <a:cs typeface="Helvetica Neue"/>
              </a:rPr>
              <a:t>Transport/logistics application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01CE3062-39AD-499C-995F-0DDB4F73B5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72125" y="3924300"/>
            <a:ext cx="4095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17232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0">
                <a:solidFill>
                  <a:srgbClr val="17232E"/>
                </a:solidFill>
                <a:latin typeface="Helvetica Neue"/>
                <a:ea typeface="Helvetica Neue"/>
                <a:cs typeface="Helvetica Neue"/>
              </a:rPr>
              <a:t>Verify project, users and datasets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B8E1B617-34A4-4A15-B5DF-D9329CC97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63125" y="3924300"/>
            <a:ext cx="16668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C7C8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C7C86"/>
                </a:solidFill>
                <a:latin typeface="Helvetica Neue"/>
                <a:ea typeface="Helvetica Neue"/>
                <a:cs typeface="Helvetica Neue"/>
              </a:rPr>
              <a:t>Sanctioned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2D65899D-5A58-42E7-BE7D-6F154848CC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14850"/>
            <a:ext cx="10972800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7F9"/>
          </a:solidFill>
          <a:ln xmlns:a="http://schemas.openxmlformats.org/drawingml/2006/main" w="9525">
            <a:solidFill>
              <a:srgbClr val="DCE5EA"/>
            </a:solidFill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EB5FD020-8B86-4BDD-AEA3-949A5C72FA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91050"/>
            <a:ext cx="2190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2304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1">
                <a:solidFill>
                  <a:srgbClr val="12304A"/>
                </a:solidFill>
                <a:latin typeface="Helvetica Neue"/>
                <a:ea typeface="Helvetica Neue"/>
                <a:cs typeface="Helvetica Neue"/>
              </a:rPr>
              <a:t>ISR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4FD8A3C3-80D9-4E78-AF2A-F16FE88822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4591050"/>
            <a:ext cx="2524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17232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0">
                <a:solidFill>
                  <a:srgbClr val="17232E"/>
                </a:solidFill>
                <a:latin typeface="Helvetica Neue"/>
                <a:ea typeface="Helvetica Neue"/>
                <a:cs typeface="Helvetica Neue"/>
              </a:rPr>
              <a:t>Field sensing testbed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583C1627-0D2F-4F57-8A71-DD486D59A6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72125" y="4591050"/>
            <a:ext cx="4095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17232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0">
                <a:solidFill>
                  <a:srgbClr val="17232E"/>
                </a:solidFill>
                <a:latin typeface="Helvetica Neue"/>
                <a:ea typeface="Helvetica Neue"/>
                <a:cs typeface="Helvetica Neue"/>
              </a:rPr>
              <a:t>Define measurement problem and baseline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CA33CCA3-6E03-400D-9EA6-BF70F23073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63125" y="4591050"/>
            <a:ext cx="16668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C7C8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C7C86"/>
                </a:solidFill>
                <a:latin typeface="Helvetica Neue"/>
                <a:ea typeface="Helvetica Neue"/>
                <a:cs typeface="Helvetica Neue"/>
              </a:rPr>
              <a:t>Operational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AEEDF0D7-F628-4305-9593-5BBF4C49E1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81600"/>
            <a:ext cx="10972800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CE5EA"/>
            </a:solidFill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DAEFE9BF-62E5-45B3-AB58-A950DBD1CC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57800"/>
            <a:ext cx="2190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2304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1">
                <a:solidFill>
                  <a:srgbClr val="12304A"/>
                </a:solidFill>
                <a:latin typeface="Helvetica Neue"/>
                <a:ea typeface="Helvetica Neue"/>
                <a:cs typeface="Helvetica Neue"/>
              </a:rPr>
              <a:t>GIL / GIFT / IFSCA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F6CD532F-BAE8-478F-8BA5-6C8A92F616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5257800"/>
            <a:ext cx="2524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17232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0">
                <a:solidFill>
                  <a:srgbClr val="17232E"/>
                </a:solidFill>
                <a:latin typeface="Helvetica Neue"/>
                <a:ea typeface="Helvetica Neue"/>
                <a:cs typeface="Helvetica Neue"/>
              </a:rPr>
              <a:t>Procurement and regulated demand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3AB80033-1320-4614-B23E-7114786A70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72125" y="5257800"/>
            <a:ext cx="4095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17232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0">
                <a:solidFill>
                  <a:srgbClr val="17232E"/>
                </a:solidFill>
                <a:latin typeface="Helvetica Neue"/>
                <a:ea typeface="Helvetica Neue"/>
                <a:cs typeface="Helvetica Neue"/>
              </a:rPr>
              <a:t>Verify tender-to-operation chain; define PQC pilot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34C2423A-E4C1-47E0-B6C7-8752FA45D1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63125" y="5257800"/>
            <a:ext cx="16668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B94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B942"/>
                </a:solidFill>
                <a:latin typeface="Helvetica Neue"/>
                <a:ea typeface="Helvetica Neue"/>
                <a:cs typeface="Helvetica Neue"/>
              </a:rPr>
              <a:t>Mixed</a:t>
            </a:r>
          </a:p>
        </p:txBody>
      </p:sp>
    </p:spTree>
    <p:extLst>
      <p:ext uri="{BB962C8B-B14F-4D97-AF65-F5344CB8AC3E}">
        <p14:creationId xmlns:p14="http://schemas.microsoft.com/office/powerpoint/2010/main" val="26624842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C6829F3-323C-4207-B638-AA940CDD24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52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C7C86"/>
          </a:solidFill>
          <a:ln xmlns:a="http://schemas.openxmlformats.org/drawingml/2006/main" w="9525">
            <a:solidFill>
              <a:srgbClr val="0C7C86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48D26E6-EFBA-4DC9-A897-B744339D6E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3850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C7C8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C7C86"/>
                </a:solidFill>
                <a:latin typeface="Helvetica Neue"/>
                <a:ea typeface="Helvetica Neue"/>
                <a:cs typeface="Helvetica Neue"/>
              </a:rPr>
              <a:t>HUB ACCESS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BAFCB4D-8EC5-4B5D-B5B3-EBE3C6E63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8650"/>
            <a:ext cx="108204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12304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400" b="1">
                <a:solidFill>
                  <a:srgbClr val="12304A"/>
                </a:solidFill>
                <a:latin typeface="Helvetica Neue"/>
                <a:ea typeface="Helvetica Neue"/>
                <a:cs typeface="Helvetica Neue"/>
              </a:rPr>
              <a:t>Open four national access channels in parallel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8CF4C5-74EF-49D3-89C8-6B7131829F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857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667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5566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0">
                <a:solidFill>
                  <a:srgbClr val="556674"/>
                </a:solidFill>
                <a:latin typeface="Helvetica Neue"/>
                <a:ea typeface="Helvetica Neue"/>
                <a:cs typeface="Helvetica Neue"/>
              </a:rPr>
              <a:t>GUJARAT QUANTUM MISSION  •  EXECUTIVE ROADMAP  •  05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B98141C-B020-4047-9DFD-A57D69ED4E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6438900"/>
            <a:ext cx="16002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667"/>
          </a:bodyPr>
          <a:lstStyle xmlns:a="http://schemas.openxmlformats.org/drawingml/2006/main"/>
          <a:p xmlns:a="http://schemas.openxmlformats.org/drawingml/2006/main">
            <a:pPr algn="r">
              <a:defRPr sz="750" b="1">
                <a:solidFill>
                  <a:srgbClr val="5566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556674"/>
                </a:solidFill>
                <a:latin typeface="Helvetica Neue"/>
                <a:ea typeface="Helvetica Neue"/>
                <a:cs typeface="Helvetica Neue"/>
              </a:rPr>
              <a:t>1 OCT 2026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A13F3B8-5A4B-4166-9533-A07E74E934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28750"/>
            <a:ext cx="10820400" cy="838200"/>
          </a:xfrm>
          <a:prstGeom xmlns:a="http://schemas.openxmlformats.org/drawingml/2006/main" prst="roundRect">
            <a:avLst>
              <a:gd name="adj" fmla="val 9091"/>
            </a:avLst>
          </a:prstGeom>
          <a:solidFill xmlns:a="http://schemas.openxmlformats.org/drawingml/2006/main">
            <a:srgbClr val="F4F7F9"/>
          </a:solidFill>
          <a:ln xmlns:a="http://schemas.openxmlformats.org/drawingml/2006/main" w="9525">
            <a:solidFill>
              <a:srgbClr val="DCE5EA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BDEEA21-9109-4806-BBA9-48D763222D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28750"/>
            <a:ext cx="76200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C7C86"/>
          </a:solidFill>
          <a:ln xmlns:a="http://schemas.openxmlformats.org/drawingml/2006/main" w="9525">
            <a:solidFill>
              <a:srgbClr val="0C7C86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4D40165-EF53-4136-AF3A-BFB405B7EE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28750"/>
            <a:ext cx="7620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FDEEEC6-EA07-42D4-9AF4-AA7109CBBF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76400" y="1543050"/>
            <a:ext cx="1619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666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2304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2304A"/>
                </a:solidFill>
                <a:latin typeface="Helvetica Neue"/>
                <a:ea typeface="Helvetica Neue"/>
                <a:cs typeface="Helvetica Neue"/>
              </a:rPr>
              <a:t>FQCI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2A88910-9245-4A0D-B6CD-A6004051A5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1524000"/>
            <a:ext cx="785812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17232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17232E"/>
                </a:solidFill>
                <a:latin typeface="Helvetica Neue"/>
                <a:ea typeface="Helvetica Neue"/>
                <a:cs typeface="Helvetica Neue"/>
              </a:rPr>
              <a:t>Computing access, algorithms, startup and challenge programmes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68B95BF-7778-4006-8A47-19C44797C5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28875"/>
            <a:ext cx="10820400" cy="838200"/>
          </a:xfrm>
          <a:prstGeom xmlns:a="http://schemas.openxmlformats.org/drawingml/2006/main" prst="roundRect">
            <a:avLst>
              <a:gd name="adj" fmla="val 909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CE5EA"/>
            </a:solidFill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A959F12-A00B-40CB-831D-009BD36D65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28875"/>
            <a:ext cx="76200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6F8F"/>
          </a:solidFill>
          <a:ln xmlns:a="http://schemas.openxmlformats.org/drawingml/2006/main" w="9525">
            <a:solidFill>
              <a:srgbClr val="2F6F8F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68E27A8-D5D2-497A-A8CE-E8B7E40DD5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28875"/>
            <a:ext cx="7620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463E7B1-F14D-4F16-BC67-1503D83484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76400" y="2543175"/>
            <a:ext cx="1619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666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2304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2304A"/>
                </a:solidFill>
                <a:latin typeface="Helvetica Neue"/>
                <a:ea typeface="Helvetica Neue"/>
                <a:cs typeface="Helvetica Neue"/>
              </a:rPr>
              <a:t>Samgnya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15793D6-D4E6-4385-B08B-0956E5F85B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2524125"/>
            <a:ext cx="785812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17232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17232E"/>
                </a:solidFill>
                <a:latin typeface="Helvetica Neue"/>
                <a:ea typeface="Helvetica Neue"/>
                <a:cs typeface="Helvetica Neue"/>
              </a:rPr>
              <a:t>QKD/network work, ISRO Ahmedabad node and component teams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7AE37BC-8463-47A7-A263-D16FF67A8E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29000"/>
            <a:ext cx="10820400" cy="838200"/>
          </a:xfrm>
          <a:prstGeom xmlns:a="http://schemas.openxmlformats.org/drawingml/2006/main" prst="roundRect">
            <a:avLst>
              <a:gd name="adj" fmla="val 9091"/>
            </a:avLst>
          </a:prstGeom>
          <a:solidFill xmlns:a="http://schemas.openxmlformats.org/drawingml/2006/main">
            <a:srgbClr val="F4F7F9"/>
          </a:solidFill>
          <a:ln xmlns:a="http://schemas.openxmlformats.org/drawingml/2006/main" w="9525">
            <a:solidFill>
              <a:srgbClr val="DCE5EA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172B967-CE4C-43DB-AFC1-F5A0ED2A17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29000"/>
            <a:ext cx="76200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6F8F"/>
          </a:solidFill>
          <a:ln xmlns:a="http://schemas.openxmlformats.org/drawingml/2006/main" w="9525">
            <a:solidFill>
              <a:srgbClr val="2F6F8F"/>
            </a:solidFill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F992F39-8436-4E22-B1B2-629A131F41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29000"/>
            <a:ext cx="7620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9292887-238B-4E83-AEFF-C3949014A8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76400" y="3543300"/>
            <a:ext cx="1619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666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2304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2304A"/>
                </a:solidFill>
                <a:latin typeface="Helvetica Neue"/>
                <a:ea typeface="Helvetica Neue"/>
                <a:cs typeface="Helvetica Neue"/>
              </a:rPr>
              <a:t>Qmet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13AA893-2098-4D84-8114-E7D4C119AD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3524250"/>
            <a:ext cx="785812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17232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17232E"/>
                </a:solidFill>
                <a:latin typeface="Helvetica Neue"/>
                <a:ea typeface="Helvetica Neue"/>
                <a:cs typeface="Helvetica Neue"/>
              </a:rPr>
              <a:t>IITGN-linked sensing projects, metrology and NextSense route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A38A49D-A747-4E38-98D3-DFFE8C3031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29125"/>
            <a:ext cx="10820400" cy="838200"/>
          </a:xfrm>
          <a:prstGeom xmlns:a="http://schemas.openxmlformats.org/drawingml/2006/main" prst="roundRect">
            <a:avLst>
              <a:gd name="adj" fmla="val 909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CE5EA"/>
            </a:solidFill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1812BC2-8D01-4113-8677-6F21D22B9A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29125"/>
            <a:ext cx="76200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6F8F"/>
          </a:solidFill>
          <a:ln xmlns:a="http://schemas.openxmlformats.org/drawingml/2006/main" w="9525">
            <a:solidFill>
              <a:srgbClr val="2F6F8F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B5F1AAE-D4F8-4607-AB80-7CE246C694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29125"/>
            <a:ext cx="7620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7F77A74-14AA-428B-BC7D-28FF824F79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76400" y="4543425"/>
            <a:ext cx="1619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666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2304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2304A"/>
                </a:solidFill>
                <a:latin typeface="Helvetica Neue"/>
                <a:ea typeface="Helvetica Neue"/>
                <a:cs typeface="Helvetica Neue"/>
              </a:rPr>
              <a:t>QMD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E40A24A-72B9-4E88-9C55-6EAA6BF4C2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4524375"/>
            <a:ext cx="785812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17232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17232E"/>
                </a:solidFill>
                <a:latin typeface="Helvetica Neue"/>
                <a:ea typeface="Helvetica Neue"/>
                <a:cs typeface="Helvetica Neue"/>
              </a:rPr>
              <a:t>Device design, materials, fabrication and packaging pathway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6246097-9206-4161-AFEA-69A76EA1D6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619750"/>
            <a:ext cx="10820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564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2304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2304A"/>
                </a:solidFill>
                <a:latin typeface="Helvetica Neue"/>
                <a:ea typeface="Helvetica Neue"/>
                <a:cs typeface="Helvetica Neue"/>
              </a:rPr>
              <a:t>Every meeting must close with: named counterpart • eligible programme • access conditions • cost • IP/data terms • first joint action.</a:t>
            </a:r>
          </a:p>
        </p:txBody>
      </p:sp>
    </p:spTree>
    <p:extLst>
      <p:ext uri="{BB962C8B-B14F-4D97-AF65-F5344CB8AC3E}">
        <p14:creationId xmlns:p14="http://schemas.microsoft.com/office/powerpoint/2010/main" val="13851900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EB4F30B0-6701-4EB2-BD33-A1465A5D0B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52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C7C86"/>
          </a:solidFill>
          <a:ln xmlns:a="http://schemas.openxmlformats.org/drawingml/2006/main" w="9525">
            <a:solidFill>
              <a:srgbClr val="0C7C86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83FD0B3-E7D0-4160-B725-CB0A3D83AB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3850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C7C8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C7C86"/>
                </a:solidFill>
                <a:latin typeface="Helvetica Neue"/>
                <a:ea typeface="Helvetica Neue"/>
                <a:cs typeface="Helvetica Neue"/>
              </a:rPr>
              <a:t>INDIA LESSONS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595AB10-DEF0-479D-A0E5-D1C0FE19A3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8650"/>
            <a:ext cx="108204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12304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400" b="1">
                <a:solidFill>
                  <a:srgbClr val="12304A"/>
                </a:solidFill>
                <a:latin typeface="Helvetica Neue"/>
                <a:ea typeface="Helvetica Neue"/>
                <a:cs typeface="Helvetica Neue"/>
              </a:rPr>
              <a:t>State benchmarks point to disciplined translation, not imitation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AC83D58-68E3-4DC4-9576-176B837400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857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667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5566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0">
                <a:solidFill>
                  <a:srgbClr val="556674"/>
                </a:solidFill>
                <a:latin typeface="Helvetica Neue"/>
                <a:ea typeface="Helvetica Neue"/>
                <a:cs typeface="Helvetica Neue"/>
              </a:rPr>
              <a:t>GUJARAT QUANTUM MISSION  •  EXECUTIVE ROADMAP  •  06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48B6948-7EC1-41C7-B985-E65E1A4974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6438900"/>
            <a:ext cx="16002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667"/>
          </a:bodyPr>
          <a:lstStyle xmlns:a="http://schemas.openxmlformats.org/drawingml/2006/main"/>
          <a:p xmlns:a="http://schemas.openxmlformats.org/drawingml/2006/main">
            <a:pPr algn="r">
              <a:defRPr sz="750" b="1">
                <a:solidFill>
                  <a:srgbClr val="5566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556674"/>
                </a:solidFill>
                <a:latin typeface="Helvetica Neue"/>
                <a:ea typeface="Helvetica Neue"/>
                <a:cs typeface="Helvetica Neue"/>
              </a:rPr>
              <a:t>1 OCT 2026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1C84190-DAF8-495A-AD5E-DAE514BA68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24000"/>
            <a:ext cx="3333750" cy="1809750"/>
          </a:xfrm>
          <a:prstGeom xmlns:a="http://schemas.openxmlformats.org/drawingml/2006/main" prst="roundRect">
            <a:avLst>
              <a:gd name="adj" fmla="val 4211"/>
            </a:avLst>
          </a:prstGeom>
          <a:solidFill xmlns:a="http://schemas.openxmlformats.org/drawingml/2006/main">
            <a:srgbClr val="F4F7F9"/>
          </a:solidFill>
          <a:ln xmlns:a="http://schemas.openxmlformats.org/drawingml/2006/main" w="9525">
            <a:solidFill>
              <a:srgbClr val="DCE5EA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A6AAF32-000C-4098-95AC-562C1D9059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24000"/>
            <a:ext cx="76200" cy="1809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6F8F"/>
          </a:solidFill>
          <a:ln xmlns:a="http://schemas.openxmlformats.org/drawingml/2006/main" w="9525">
            <a:solidFill>
              <a:srgbClr val="2F6F8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45A6C55-DE04-4AA3-BB5C-E55CC59991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1676400"/>
            <a:ext cx="29908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4444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2304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2304A"/>
                </a:solidFill>
                <a:latin typeface="Helvetica Neue"/>
                <a:ea typeface="Helvetica Neue"/>
                <a:cs typeface="Helvetica Neue"/>
              </a:rPr>
              <a:t>Infrastructure-led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4B1275E-27E7-4753-A7CA-A7AF4B0A6C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038350"/>
            <a:ext cx="299085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17232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0">
                <a:solidFill>
                  <a:srgbClr val="17232E"/>
                </a:solidFill>
                <a:latin typeface="Helvetica Neue"/>
                <a:ea typeface="Helvetica Neue"/>
                <a:cs typeface="Helvetica Neue"/>
              </a:rPr>
              <a:t>Andhra Pradesh: visible computing-centre model.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050" b="0">
                <a:solidFill>
                  <a:srgbClr val="17232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0">
                <a:solidFill>
                  <a:srgbClr val="17232E"/>
                </a:solidFill>
                <a:latin typeface="Helvetica Neue"/>
                <a:ea typeface="Helvetica Neue"/>
                <a:cs typeface="Helvetica Neue"/>
              </a:rPr>
              <a:t>Lesson: verify procurement, access, utilization and operating economics before replication.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4B9E432-9A49-45BC-8396-5B5328F40A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1524000"/>
            <a:ext cx="3333750" cy="1809750"/>
          </a:xfrm>
          <a:prstGeom xmlns:a="http://schemas.openxmlformats.org/drawingml/2006/main" prst="roundRect">
            <a:avLst>
              <a:gd name="adj" fmla="val 4211"/>
            </a:avLst>
          </a:prstGeom>
          <a:solidFill xmlns:a="http://schemas.openxmlformats.org/drawingml/2006/main">
            <a:srgbClr val="F4F7F9"/>
          </a:solidFill>
          <a:ln xmlns:a="http://schemas.openxmlformats.org/drawingml/2006/main" w="9525">
            <a:solidFill>
              <a:srgbClr val="DCE5EA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CF42B7A-7FAC-4817-9C1C-5D65672006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1524000"/>
            <a:ext cx="76200" cy="1809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C7C86"/>
          </a:solidFill>
          <a:ln xmlns:a="http://schemas.openxmlformats.org/drawingml/2006/main" w="9525">
            <a:solidFill>
              <a:srgbClr val="0C7C86"/>
            </a:solidFill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DCF4973-77AB-4737-89A0-BEB1F07722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38675" y="1676400"/>
            <a:ext cx="29908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4444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2304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2304A"/>
                </a:solidFill>
                <a:latin typeface="Helvetica Neue"/>
                <a:ea typeface="Helvetica Neue"/>
                <a:cs typeface="Helvetica Neue"/>
              </a:rPr>
              <a:t>Cluster-led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3886BAF-4844-401D-93CF-5A5F44DA83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38675" y="2038350"/>
            <a:ext cx="299085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17232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0">
                <a:solidFill>
                  <a:srgbClr val="17232E"/>
                </a:solidFill>
                <a:latin typeface="Helvetica Neue"/>
                <a:ea typeface="Helvetica Neue"/>
                <a:cs typeface="Helvetica Neue"/>
              </a:rPr>
              <a:t>Karnataka and Telangana: park/cluster and anchor-partner models.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050" b="0">
                <a:solidFill>
                  <a:srgbClr val="17232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0">
                <a:solidFill>
                  <a:srgbClr val="17232E"/>
                </a:solidFill>
                <a:latin typeface="Helvetica Neue"/>
                <a:ea typeface="Helvetica Neue"/>
                <a:cs typeface="Helvetica Neue"/>
              </a:rPr>
              <a:t>Lesson: build networks around committed institutions and industry demand.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98710E0-9E7D-4680-861B-0B0BCAE7BD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1524000"/>
            <a:ext cx="3333750" cy="1809750"/>
          </a:xfrm>
          <a:prstGeom xmlns:a="http://schemas.openxmlformats.org/drawingml/2006/main" prst="roundRect">
            <a:avLst>
              <a:gd name="adj" fmla="val 4211"/>
            </a:avLst>
          </a:prstGeom>
          <a:solidFill xmlns:a="http://schemas.openxmlformats.org/drawingml/2006/main">
            <a:srgbClr val="F4F7F9"/>
          </a:solidFill>
          <a:ln xmlns:a="http://schemas.openxmlformats.org/drawingml/2006/main" w="9525">
            <a:solidFill>
              <a:srgbClr val="DCE5EA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40A1AF4-C1C0-4AD8-8E07-0706805F54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1524000"/>
            <a:ext cx="76200" cy="1809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942"/>
          </a:solidFill>
          <a:ln xmlns:a="http://schemas.openxmlformats.org/drawingml/2006/main" w="9525">
            <a:solidFill>
              <a:srgbClr val="F4B942"/>
            </a:solidFill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804A096-45C4-46F6-9B0F-7105FABC0F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1676400"/>
            <a:ext cx="29908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4444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2304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2304A"/>
                </a:solidFill>
                <a:latin typeface="Helvetica Neue"/>
                <a:ea typeface="Helvetica Neue"/>
                <a:cs typeface="Helvetica Neue"/>
              </a:rPr>
              <a:t>Policy-led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2160879-6BDF-49A2-99FA-D361523BBF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38350"/>
            <a:ext cx="299085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17232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0">
                <a:solidFill>
                  <a:srgbClr val="17232E"/>
                </a:solidFill>
                <a:latin typeface="Helvetica Neue"/>
                <a:ea typeface="Helvetica Neue"/>
                <a:cs typeface="Helvetica Neue"/>
              </a:rPr>
              <a:t>Tamil Nadu and other states: deep-tech incentives and mission activity.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050" b="0">
                <a:solidFill>
                  <a:srgbClr val="17232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0">
                <a:solidFill>
                  <a:srgbClr val="17232E"/>
                </a:solidFill>
                <a:latin typeface="Helvetica Neue"/>
                <a:ea typeface="Helvetica Neue"/>
                <a:cs typeface="Helvetica Neue"/>
              </a:rPr>
              <a:t>Lesson: stage support by technical and customer milestones.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3F74F1F-56EE-445F-9C5B-0106D06A23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0"/>
            <a:ext cx="108204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12304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1">
                <a:solidFill>
                  <a:srgbClr val="12304A"/>
                </a:solidFill>
                <a:latin typeface="Helvetica Neue"/>
                <a:ea typeface="Helvetica Neue"/>
                <a:cs typeface="Helvetica Neue"/>
              </a:rPr>
              <a:t>Gujarat should combine three elements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FE1D6E0-C076-427D-AC4B-67A2A5CE0F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362450"/>
            <a:ext cx="3429000" cy="1428750"/>
          </a:xfrm>
          <a:prstGeom xmlns:a="http://schemas.openxmlformats.org/drawingml/2006/main" prst="roundRect">
            <a:avLst>
              <a:gd name="adj" fmla="val 5333"/>
            </a:avLst>
          </a:prstGeom>
          <a:solidFill xmlns:a="http://schemas.openxmlformats.org/drawingml/2006/main">
            <a:srgbClr val="F4F7F9"/>
          </a:solidFill>
          <a:ln xmlns:a="http://schemas.openxmlformats.org/drawingml/2006/main" w="9525">
            <a:solidFill>
              <a:srgbClr val="DCE5EA"/>
            </a:solidFill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43D1F9D-54F0-47AC-987D-63402E5D14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362450"/>
            <a:ext cx="76200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6F8F"/>
          </a:solidFill>
          <a:ln xmlns:a="http://schemas.openxmlformats.org/drawingml/2006/main" w="9525">
            <a:solidFill>
              <a:srgbClr val="2F6F8F"/>
            </a:solidFill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564388E-2325-4056-88C1-3F5B003260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514850"/>
            <a:ext cx="3086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4444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2304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2304A"/>
                </a:solidFill>
                <a:latin typeface="Helvetica Neue"/>
                <a:ea typeface="Helvetica Neue"/>
                <a:cs typeface="Helvetica Neue"/>
              </a:rPr>
              <a:t>ACCESS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ABD41C1-EF0C-49B6-8EB3-D7E37B5A13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876800"/>
            <a:ext cx="30861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17232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0">
                <a:solidFill>
                  <a:srgbClr val="17232E"/>
                </a:solidFill>
                <a:latin typeface="Helvetica Neue"/>
                <a:ea typeface="Helvetica Neue"/>
                <a:cs typeface="Helvetica Neue"/>
              </a:rPr>
              <a:t>Use national hubs and existing infrastructure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FAE4D84-B8B7-4F7F-9F02-AF36F91AA0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4362450"/>
            <a:ext cx="3429000" cy="1428750"/>
          </a:xfrm>
          <a:prstGeom xmlns:a="http://schemas.openxmlformats.org/drawingml/2006/main" prst="roundRect">
            <a:avLst>
              <a:gd name="adj" fmla="val 5333"/>
            </a:avLst>
          </a:prstGeom>
          <a:solidFill xmlns:a="http://schemas.openxmlformats.org/drawingml/2006/main">
            <a:srgbClr val="F4F7F9"/>
          </a:solidFill>
          <a:ln xmlns:a="http://schemas.openxmlformats.org/drawingml/2006/main" w="9525">
            <a:solidFill>
              <a:srgbClr val="DCE5EA"/>
            </a:solidFill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34C8F5B-42A6-4BF5-A506-4C61A8F398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4362450"/>
            <a:ext cx="76200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C7C86"/>
          </a:solidFill>
          <a:ln xmlns:a="http://schemas.openxmlformats.org/drawingml/2006/main" w="9525">
            <a:solidFill>
              <a:srgbClr val="0C7C86"/>
            </a:solidFill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6F35251-162E-407A-882A-9FAA14C73C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1050" y="4514850"/>
            <a:ext cx="3086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4444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2304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2304A"/>
                </a:solidFill>
                <a:latin typeface="Helvetica Neue"/>
                <a:ea typeface="Helvetica Neue"/>
                <a:cs typeface="Helvetica Neue"/>
              </a:rPr>
              <a:t>DEMAND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D839FF6-C5A3-40E2-917C-26E558CB50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1050" y="4876800"/>
            <a:ext cx="30861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17232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0">
                <a:solidFill>
                  <a:srgbClr val="17232E"/>
                </a:solidFill>
                <a:latin typeface="Helvetica Neue"/>
                <a:ea typeface="Helvetica Neue"/>
                <a:cs typeface="Helvetica Neue"/>
              </a:rPr>
              <a:t>Select problems with asset owners and baselines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CE08D1D-55B8-469F-B52D-4050F29FC0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4362450"/>
            <a:ext cx="3429000" cy="1428750"/>
          </a:xfrm>
          <a:prstGeom xmlns:a="http://schemas.openxmlformats.org/drawingml/2006/main" prst="roundRect">
            <a:avLst>
              <a:gd name="adj" fmla="val 5333"/>
            </a:avLst>
          </a:prstGeom>
          <a:solidFill xmlns:a="http://schemas.openxmlformats.org/drawingml/2006/main">
            <a:srgbClr val="F4F7F9"/>
          </a:solidFill>
          <a:ln xmlns:a="http://schemas.openxmlformats.org/drawingml/2006/main" w="9525">
            <a:solidFill>
              <a:srgbClr val="DCE5EA"/>
            </a:solidFill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E83E2CCF-88AF-46A9-B9F8-68C0789103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4362450"/>
            <a:ext cx="76200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942"/>
          </a:solidFill>
          <a:ln xmlns:a="http://schemas.openxmlformats.org/drawingml/2006/main" w="9525">
            <a:solidFill>
              <a:srgbClr val="F4B942"/>
            </a:solidFill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94795204-8D74-4538-857A-98DE45D1BE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4514850"/>
            <a:ext cx="3086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4444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2304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2304A"/>
                </a:solidFill>
                <a:latin typeface="Helvetica Neue"/>
                <a:ea typeface="Helvetica Neue"/>
                <a:cs typeface="Helvetica Neue"/>
              </a:rPr>
              <a:t>TRANSLATION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C6E272BD-86A2-44FE-963C-063EB78B80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4876800"/>
            <a:ext cx="30861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17232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0">
                <a:solidFill>
                  <a:srgbClr val="17232E"/>
                </a:solidFill>
                <a:latin typeface="Helvetica Neue"/>
                <a:ea typeface="Helvetica Neue"/>
                <a:cs typeface="Helvetica Neue"/>
              </a:rPr>
              <a:t>Fund milestones, validation and procurement pathways</a:t>
            </a:r>
          </a:p>
        </p:txBody>
      </p:sp>
    </p:spTree>
    <p:extLst>
      <p:ext uri="{BB962C8B-B14F-4D97-AF65-F5344CB8AC3E}">
        <p14:creationId xmlns:p14="http://schemas.microsoft.com/office/powerpoint/2010/main" val="21573583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3D34EDF1-6326-4197-916E-D43DFE5001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52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C7C86"/>
          </a:solidFill>
          <a:ln xmlns:a="http://schemas.openxmlformats.org/drawingml/2006/main" w="9525">
            <a:solidFill>
              <a:srgbClr val="0C7C86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748C848-E47C-4B41-B8B0-B8E996C36A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3850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C7C8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C7C86"/>
                </a:solidFill>
                <a:latin typeface="Helvetica Neue"/>
                <a:ea typeface="Helvetica Neue"/>
                <a:cs typeface="Helvetica Neue"/>
              </a:rPr>
              <a:t>GLOBAL OPERATING MODEL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1B950E5-B9A0-4935-9B1A-9E84FD3929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8650"/>
            <a:ext cx="108204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12304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400" b="1">
                <a:solidFill>
                  <a:srgbClr val="12304A"/>
                </a:solidFill>
                <a:latin typeface="Helvetica Neue"/>
                <a:ea typeface="Helvetica Neue"/>
                <a:cs typeface="Helvetica Neue"/>
              </a:rPr>
              <a:t>International leaders use a portfolio with explicit gates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B37F452-123B-4010-ADC5-A92ADAA0A1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857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667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5566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0">
                <a:solidFill>
                  <a:srgbClr val="556674"/>
                </a:solidFill>
                <a:latin typeface="Helvetica Neue"/>
                <a:ea typeface="Helvetica Neue"/>
                <a:cs typeface="Helvetica Neue"/>
              </a:rPr>
              <a:t>GUJARAT QUANTUM MISSION  •  EXECUTIVE ROADMAP  •  07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5778048-CF6A-4A4D-898B-97EA4CF029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6438900"/>
            <a:ext cx="16002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667"/>
          </a:bodyPr>
          <a:lstStyle xmlns:a="http://schemas.openxmlformats.org/drawingml/2006/main"/>
          <a:p xmlns:a="http://schemas.openxmlformats.org/drawingml/2006/main">
            <a:pPr algn="r">
              <a:defRPr sz="750" b="1">
                <a:solidFill>
                  <a:srgbClr val="5566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556674"/>
                </a:solidFill>
                <a:latin typeface="Helvetica Neue"/>
                <a:ea typeface="Helvetica Neue"/>
                <a:cs typeface="Helvetica Neue"/>
              </a:rPr>
              <a:t>1 OCT 2026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3F7F6DA-34D7-44AC-B9B3-B10E309555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28750"/>
            <a:ext cx="3429000" cy="1666875"/>
          </a:xfrm>
          <a:prstGeom xmlns:a="http://schemas.openxmlformats.org/drawingml/2006/main" prst="roundRect">
            <a:avLst>
              <a:gd name="adj" fmla="val 4571"/>
            </a:avLst>
          </a:prstGeom>
          <a:solidFill xmlns:a="http://schemas.openxmlformats.org/drawingml/2006/main">
            <a:srgbClr val="F4F7F9"/>
          </a:solidFill>
          <a:ln xmlns:a="http://schemas.openxmlformats.org/drawingml/2006/main" w="9525">
            <a:solidFill>
              <a:srgbClr val="DCE5EA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67EA6F2-9BD4-4260-92CA-49F7F7CED7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28750"/>
            <a:ext cx="76200" cy="1666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C7C86"/>
          </a:solidFill>
          <a:ln xmlns:a="http://schemas.openxmlformats.org/drawingml/2006/main" w="9525">
            <a:solidFill>
              <a:srgbClr val="0C7C86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08C7F16-F641-4A81-904C-2033C767CC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1581150"/>
            <a:ext cx="3086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4444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2304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2304A"/>
                </a:solidFill>
                <a:latin typeface="Helvetica Neue"/>
                <a:ea typeface="Helvetica Neue"/>
                <a:cs typeface="Helvetica Neue"/>
              </a:rPr>
              <a:t>MISSION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3109F9A-10BF-47ED-BF1A-5BFA3DACBB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1943100"/>
            <a:ext cx="3086100" cy="1038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17232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0">
                <a:solidFill>
                  <a:srgbClr val="17232E"/>
                </a:solidFill>
                <a:latin typeface="Helvetica Neue"/>
                <a:ea typeface="Helvetica Neue"/>
                <a:cs typeface="Helvetica Neue"/>
              </a:rPr>
              <a:t>Long-horizon public commitment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8039822-4DD5-4363-A76C-D4B4FD7D49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1428750"/>
            <a:ext cx="3429000" cy="1666875"/>
          </a:xfrm>
          <a:prstGeom xmlns:a="http://schemas.openxmlformats.org/drawingml/2006/main" prst="roundRect">
            <a:avLst>
              <a:gd name="adj" fmla="val 4571"/>
            </a:avLst>
          </a:prstGeom>
          <a:solidFill xmlns:a="http://schemas.openxmlformats.org/drawingml/2006/main">
            <a:srgbClr val="F4F7F9"/>
          </a:solidFill>
          <a:ln xmlns:a="http://schemas.openxmlformats.org/drawingml/2006/main" w="9525">
            <a:solidFill>
              <a:srgbClr val="DCE5EA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177E842-B6EA-4C7C-B0CE-39FEADBF38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1428750"/>
            <a:ext cx="76200" cy="1666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6F8F"/>
          </a:solidFill>
          <a:ln xmlns:a="http://schemas.openxmlformats.org/drawingml/2006/main" w="9525">
            <a:solidFill>
              <a:srgbClr val="2F6F8F"/>
            </a:solidFill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D30683B-0941-4898-B31F-93015A1A12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1050" y="1581150"/>
            <a:ext cx="3086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4444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2304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2304A"/>
                </a:solidFill>
                <a:latin typeface="Helvetica Neue"/>
                <a:ea typeface="Helvetica Neue"/>
                <a:cs typeface="Helvetica Neue"/>
              </a:rPr>
              <a:t>HUBS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3B7A133-33A1-4C59-81A9-E0A454B94F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1050" y="1943100"/>
            <a:ext cx="3086100" cy="1038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17232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0">
                <a:solidFill>
                  <a:srgbClr val="17232E"/>
                </a:solidFill>
                <a:latin typeface="Helvetica Neue"/>
                <a:ea typeface="Helvetica Neue"/>
                <a:cs typeface="Helvetica Neue"/>
              </a:rPr>
              <a:t>Concentrated scientific leadership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CC234DE-0240-4170-B282-4C583F4332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428750"/>
            <a:ext cx="3429000" cy="1666875"/>
          </a:xfrm>
          <a:prstGeom xmlns:a="http://schemas.openxmlformats.org/drawingml/2006/main" prst="roundRect">
            <a:avLst>
              <a:gd name="adj" fmla="val 4571"/>
            </a:avLst>
          </a:prstGeom>
          <a:solidFill xmlns:a="http://schemas.openxmlformats.org/drawingml/2006/main">
            <a:srgbClr val="F4F7F9"/>
          </a:solidFill>
          <a:ln xmlns:a="http://schemas.openxmlformats.org/drawingml/2006/main" w="9525">
            <a:solidFill>
              <a:srgbClr val="DCE5EA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0E941A1-352A-4ABA-97E6-F7070D0E7B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428750"/>
            <a:ext cx="76200" cy="1666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942"/>
          </a:solidFill>
          <a:ln xmlns:a="http://schemas.openxmlformats.org/drawingml/2006/main" w="9525">
            <a:solidFill>
              <a:srgbClr val="F4B942"/>
            </a:solidFill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35A1A9C-1E94-4D82-8E90-900A299A47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1581150"/>
            <a:ext cx="3086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4444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2304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2304A"/>
                </a:solidFill>
                <a:latin typeface="Helvetica Neue"/>
                <a:ea typeface="Helvetica Neue"/>
                <a:cs typeface="Helvetica Neue"/>
              </a:rPr>
              <a:t>TESTBEDS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E3CA8EE-0B41-4C50-8427-38D451D534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1943100"/>
            <a:ext cx="3086100" cy="1038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17232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0">
                <a:solidFill>
                  <a:srgbClr val="17232E"/>
                </a:solidFill>
                <a:latin typeface="Helvetica Neue"/>
                <a:ea typeface="Helvetica Neue"/>
                <a:cs typeface="Helvetica Neue"/>
              </a:rPr>
              <a:t>Shared infrastructure and real environments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D39F829-0116-4052-9C52-039BFD2EF6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81375"/>
            <a:ext cx="3429000" cy="1666875"/>
          </a:xfrm>
          <a:prstGeom xmlns:a="http://schemas.openxmlformats.org/drawingml/2006/main" prst="roundRect">
            <a:avLst>
              <a:gd name="adj" fmla="val 4571"/>
            </a:avLst>
          </a:prstGeom>
          <a:solidFill xmlns:a="http://schemas.openxmlformats.org/drawingml/2006/main">
            <a:srgbClr val="F4F7F9"/>
          </a:solidFill>
          <a:ln xmlns:a="http://schemas.openxmlformats.org/drawingml/2006/main" w="9525">
            <a:solidFill>
              <a:srgbClr val="DCE5EA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8926D87-5672-40D9-BFAB-D2F7520ED5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81375"/>
            <a:ext cx="76200" cy="1666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C7C86"/>
          </a:solidFill>
          <a:ln xmlns:a="http://schemas.openxmlformats.org/drawingml/2006/main" w="9525">
            <a:solidFill>
              <a:srgbClr val="0C7C86"/>
            </a:solidFill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89E00EE-84FB-4CB9-AAC5-AC5A5F57DA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533775"/>
            <a:ext cx="3086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4444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2304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2304A"/>
                </a:solidFill>
                <a:latin typeface="Helvetica Neue"/>
                <a:ea typeface="Helvetica Neue"/>
                <a:cs typeface="Helvetica Neue"/>
              </a:rPr>
              <a:t>CHALLENGES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885CBEA-5372-455D-B3D4-A81383D7F1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895725"/>
            <a:ext cx="3086100" cy="1038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17232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0">
                <a:solidFill>
                  <a:srgbClr val="17232E"/>
                </a:solidFill>
                <a:latin typeface="Helvetica Neue"/>
                <a:ea typeface="Helvetica Neue"/>
                <a:cs typeface="Helvetica Neue"/>
              </a:rPr>
              <a:t>User-led calls with measurable outcomes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0CB3678-C21F-4B96-A6DE-0F132C89AC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3381375"/>
            <a:ext cx="3429000" cy="1666875"/>
          </a:xfrm>
          <a:prstGeom xmlns:a="http://schemas.openxmlformats.org/drawingml/2006/main" prst="roundRect">
            <a:avLst>
              <a:gd name="adj" fmla="val 4571"/>
            </a:avLst>
          </a:prstGeom>
          <a:solidFill xmlns:a="http://schemas.openxmlformats.org/drawingml/2006/main">
            <a:srgbClr val="F4F7F9"/>
          </a:solidFill>
          <a:ln xmlns:a="http://schemas.openxmlformats.org/drawingml/2006/main" w="9525">
            <a:solidFill>
              <a:srgbClr val="DCE5EA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7986224-1E39-4F77-A903-064C17FC35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3381375"/>
            <a:ext cx="76200" cy="1666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6F8F"/>
          </a:solidFill>
          <a:ln xmlns:a="http://schemas.openxmlformats.org/drawingml/2006/main" w="9525">
            <a:solidFill>
              <a:srgbClr val="2F6F8F"/>
            </a:solidFill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96F3220-75E0-4B15-A24E-9469F7B94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1050" y="3533775"/>
            <a:ext cx="3086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4444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2304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2304A"/>
                </a:solidFill>
                <a:latin typeface="Helvetica Neue"/>
                <a:ea typeface="Helvetica Neue"/>
                <a:cs typeface="Helvetica Neue"/>
              </a:rPr>
              <a:t>TALENT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5B3CC4F-F19A-47FB-8ED5-984BD5AB2C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1050" y="3895725"/>
            <a:ext cx="3086100" cy="1038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17232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0">
                <a:solidFill>
                  <a:srgbClr val="17232E"/>
                </a:solidFill>
                <a:latin typeface="Helvetica Neue"/>
                <a:ea typeface="Helvetica Neue"/>
                <a:cs typeface="Helvetica Neue"/>
              </a:rPr>
              <a:t>Research, engineering and technician pathways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B172A99-ADD4-40E2-9A54-96BA071B18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3381375"/>
            <a:ext cx="3429000" cy="1666875"/>
          </a:xfrm>
          <a:prstGeom xmlns:a="http://schemas.openxmlformats.org/drawingml/2006/main" prst="roundRect">
            <a:avLst>
              <a:gd name="adj" fmla="val 4571"/>
            </a:avLst>
          </a:prstGeom>
          <a:solidFill xmlns:a="http://schemas.openxmlformats.org/drawingml/2006/main">
            <a:srgbClr val="F4F7F9"/>
          </a:solidFill>
          <a:ln xmlns:a="http://schemas.openxmlformats.org/drawingml/2006/main" w="9525">
            <a:solidFill>
              <a:srgbClr val="DCE5EA"/>
            </a:solidFill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C5A7C9D-45FF-46DB-AD9B-A1FCD2B2A8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3381375"/>
            <a:ext cx="76200" cy="1666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942"/>
          </a:solidFill>
          <a:ln xmlns:a="http://schemas.openxmlformats.org/drawingml/2006/main" w="9525">
            <a:solidFill>
              <a:srgbClr val="F4B942"/>
            </a:solidFill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078D1298-1ABC-4798-BF23-907A02556F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3533775"/>
            <a:ext cx="3086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4444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2304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2304A"/>
                </a:solidFill>
                <a:latin typeface="Helvetica Neue"/>
                <a:ea typeface="Helvetica Neue"/>
                <a:cs typeface="Helvetica Neue"/>
              </a:rPr>
              <a:t>ASSURANCE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DC564887-F163-45FF-A689-4401C4AF3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3895725"/>
            <a:ext cx="3086100" cy="1038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17232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0">
                <a:solidFill>
                  <a:srgbClr val="17232E"/>
                </a:solidFill>
                <a:latin typeface="Helvetica Neue"/>
                <a:ea typeface="Helvetica Neue"/>
                <a:cs typeface="Helvetica Neue"/>
              </a:rPr>
              <a:t>Standards, benchmarking and responsible claims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2F18F890-F43E-4836-A7FA-5A0521D818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81650"/>
            <a:ext cx="108204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12304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1">
                <a:solidFill>
                  <a:srgbClr val="12304A"/>
                </a:solidFill>
                <a:latin typeface="Helvetica Neue"/>
                <a:ea typeface="Helvetica Neue"/>
                <a:cs typeface="Helvetica Neue"/>
              </a:rPr>
              <a:t>Replicate the operating logic; do not copy another country’s spending level or institutional shape.</a:t>
            </a:r>
          </a:p>
        </p:txBody>
      </p:sp>
    </p:spTree>
    <p:extLst>
      <p:ext uri="{BB962C8B-B14F-4D97-AF65-F5344CB8AC3E}">
        <p14:creationId xmlns:p14="http://schemas.microsoft.com/office/powerpoint/2010/main" val="51807032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08F1978-8181-4782-A43B-0BB77A08E4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52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C7C86"/>
          </a:solidFill>
          <a:ln xmlns:a="http://schemas.openxmlformats.org/drawingml/2006/main" w="9525">
            <a:solidFill>
              <a:srgbClr val="0C7C86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6CD94A1-7940-40B5-921E-C69946E321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3850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C7C8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C7C86"/>
                </a:solidFill>
                <a:latin typeface="Helvetica Neue"/>
                <a:ea typeface="Helvetica Neue"/>
                <a:cs typeface="Helvetica Neue"/>
              </a:rPr>
              <a:t>PRIORITY PORTFOLIO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56D2722-B8FE-44D0-9B98-3E34F2DE99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8650"/>
            <a:ext cx="108204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12304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400" b="1">
                <a:solidFill>
                  <a:srgbClr val="12304A"/>
                </a:solidFill>
                <a:latin typeface="Helvetica Neue"/>
                <a:ea typeface="Helvetica Neue"/>
                <a:cs typeface="Helvetica Neue"/>
              </a:rPr>
              <a:t>Start with a balanced portfolio of near-, mid- and long-horizon work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C16794F-3885-43CA-9C39-3DE884C28C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857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667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5566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0">
                <a:solidFill>
                  <a:srgbClr val="556674"/>
                </a:solidFill>
                <a:latin typeface="Helvetica Neue"/>
                <a:ea typeface="Helvetica Neue"/>
                <a:cs typeface="Helvetica Neue"/>
              </a:rPr>
              <a:t>GUJARAT QUANTUM MISSION  •  EXECUTIVE ROADMAP  •  08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1C02696-65E8-42F9-93B7-6205C43113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6438900"/>
            <a:ext cx="16002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667"/>
          </a:bodyPr>
          <a:lstStyle xmlns:a="http://schemas.openxmlformats.org/drawingml/2006/main"/>
          <a:p xmlns:a="http://schemas.openxmlformats.org/drawingml/2006/main">
            <a:pPr algn="r">
              <a:defRPr sz="750" b="1">
                <a:solidFill>
                  <a:srgbClr val="5566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556674"/>
                </a:solidFill>
                <a:latin typeface="Helvetica Neue"/>
                <a:ea typeface="Helvetica Neue"/>
                <a:cs typeface="Helvetica Neue"/>
              </a:rPr>
              <a:t>1 OCT 2026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119993C-FA4D-4E0C-BDC2-3D3C37B3BF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24000"/>
            <a:ext cx="3429000" cy="3429000"/>
          </a:xfrm>
          <a:prstGeom xmlns:a="http://schemas.openxmlformats.org/drawingml/2006/main" prst="roundRect">
            <a:avLst>
              <a:gd name="adj" fmla="val 2222"/>
            </a:avLst>
          </a:prstGeom>
          <a:solidFill xmlns:a="http://schemas.openxmlformats.org/drawingml/2006/main">
            <a:srgbClr val="F4F7F9"/>
          </a:solidFill>
          <a:ln xmlns:a="http://schemas.openxmlformats.org/drawingml/2006/main" w="9525">
            <a:solidFill>
              <a:srgbClr val="DCE5EA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EEBD3D1-B063-4C15-AB80-F25C20A83F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24000"/>
            <a:ext cx="342900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C7C86"/>
          </a:solidFill>
          <a:ln xmlns:a="http://schemas.openxmlformats.org/drawingml/2006/main" w="9525">
            <a:solidFill>
              <a:srgbClr val="0C7C86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8FED9F4-91DA-4D58-B147-BE3F865789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600200"/>
            <a:ext cx="30861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0–18 MONTHS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A0032BC-01E2-4CB9-A747-9318519866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33625"/>
            <a:ext cx="2971800" cy="2095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17232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7232E"/>
                </a:solidFill>
                <a:latin typeface="Helvetica Neue"/>
                <a:ea typeface="Helvetica Neue"/>
                <a:cs typeface="Helvetica Neue"/>
              </a:rPr>
              <a:t>PQC / crypto-agility</a:t>
            </a:r>
          </a:p>
          <a:p xmlns:a="http://schemas.openxmlformats.org/drawingml/2006/main">
            <a:pPr algn="ctr">
              <a:defRPr sz="1500" b="1">
                <a:solidFill>
                  <a:srgbClr val="17232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7232E"/>
                </a:solidFill>
                <a:latin typeface="Helvetica Neue"/>
                <a:ea typeface="Helvetica Neue"/>
                <a:cs typeface="Helvetica Neue"/>
              </a:rPr>
              <a:t>Quantum network assurance</a:t>
            </a:r>
          </a:p>
          <a:p xmlns:a="http://schemas.openxmlformats.org/drawingml/2006/main">
            <a:pPr algn="ctr">
              <a:defRPr sz="1500" b="1">
                <a:solidFill>
                  <a:srgbClr val="17232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7232E"/>
                </a:solidFill>
                <a:latin typeface="Helvetica Neue"/>
                <a:ea typeface="Helvetica Neue"/>
                <a:cs typeface="Helvetica Neue"/>
              </a:rPr>
              <a:t>Hub access and teaching labs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27AD49A-A306-4B2B-9030-EFB2BD8C77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1524000"/>
            <a:ext cx="3429000" cy="3429000"/>
          </a:xfrm>
          <a:prstGeom xmlns:a="http://schemas.openxmlformats.org/drawingml/2006/main" prst="roundRect">
            <a:avLst>
              <a:gd name="adj" fmla="val 2222"/>
            </a:avLst>
          </a:prstGeom>
          <a:solidFill xmlns:a="http://schemas.openxmlformats.org/drawingml/2006/main">
            <a:srgbClr val="F4F7F9"/>
          </a:solidFill>
          <a:ln xmlns:a="http://schemas.openxmlformats.org/drawingml/2006/main" w="9525">
            <a:solidFill>
              <a:srgbClr val="DCE5EA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DA6DF41-5398-4583-B7A0-0D47EE0D5D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1524000"/>
            <a:ext cx="342900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6F8F"/>
          </a:solidFill>
          <a:ln xmlns:a="http://schemas.openxmlformats.org/drawingml/2006/main" w="9525">
            <a:solidFill>
              <a:srgbClr val="2F6F8F"/>
            </a:solidFill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9A5C581-24E3-4F99-A18A-DB4B90EB94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2950" y="1600200"/>
            <a:ext cx="30861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12–36 MONTHS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6EA3411-2462-4B4D-BEF9-28815D953F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0100" y="2333625"/>
            <a:ext cx="2971800" cy="2095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17232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7232E"/>
                </a:solidFill>
                <a:latin typeface="Helvetica Neue"/>
                <a:ea typeface="Helvetica Neue"/>
                <a:cs typeface="Helvetica Neue"/>
              </a:rPr>
              <a:t>Field sensing validation</a:t>
            </a:r>
          </a:p>
          <a:p xmlns:a="http://schemas.openxmlformats.org/drawingml/2006/main">
            <a:pPr algn="ctr">
              <a:defRPr sz="1500" b="1">
                <a:solidFill>
                  <a:srgbClr val="17232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7232E"/>
                </a:solidFill>
                <a:latin typeface="Helvetica Neue"/>
                <a:ea typeface="Helvetica Neue"/>
                <a:cs typeface="Helvetica Neue"/>
              </a:rPr>
              <a:t>Logistics and grid benchmarks</a:t>
            </a:r>
          </a:p>
          <a:p xmlns:a="http://schemas.openxmlformats.org/drawingml/2006/main">
            <a:pPr algn="ctr">
              <a:defRPr sz="1500" b="1">
                <a:solidFill>
                  <a:srgbClr val="17232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7232E"/>
                </a:solidFill>
                <a:latin typeface="Helvetica Neue"/>
                <a:ea typeface="Helvetica Neue"/>
                <a:cs typeface="Helvetica Neue"/>
              </a:rPr>
              <a:t>Component qualification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CF1B93B-9D0E-4163-82C2-BECEA140C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524000"/>
            <a:ext cx="3429000" cy="3429000"/>
          </a:xfrm>
          <a:prstGeom xmlns:a="http://schemas.openxmlformats.org/drawingml/2006/main" prst="roundRect">
            <a:avLst>
              <a:gd name="adj" fmla="val 2222"/>
            </a:avLst>
          </a:prstGeom>
          <a:solidFill xmlns:a="http://schemas.openxmlformats.org/drawingml/2006/main">
            <a:srgbClr val="F4F7F9"/>
          </a:solidFill>
          <a:ln xmlns:a="http://schemas.openxmlformats.org/drawingml/2006/main" w="9525">
            <a:solidFill>
              <a:srgbClr val="DCE5EA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3D26902-C22C-4B5C-BBB4-C14A6C3762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524000"/>
            <a:ext cx="342900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942"/>
          </a:solidFill>
          <a:ln xmlns:a="http://schemas.openxmlformats.org/drawingml/2006/main" w="9525">
            <a:solidFill>
              <a:srgbClr val="F4B942"/>
            </a:solidFill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2EAE5DC-708F-4F83-B338-705803CB6E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1600200"/>
            <a:ext cx="30861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24–60 MONTHS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B07C605-34FA-4226-BEEC-7B72958277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5800" y="2333625"/>
            <a:ext cx="2971800" cy="2095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17232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7232E"/>
                </a:solidFill>
                <a:latin typeface="Helvetica Neue"/>
                <a:ea typeface="Helvetica Neue"/>
                <a:cs typeface="Helvetica Neue"/>
              </a:rPr>
              <a:t>Devices and packaging</a:t>
            </a:r>
          </a:p>
          <a:p xmlns:a="http://schemas.openxmlformats.org/drawingml/2006/main">
            <a:pPr algn="ctr">
              <a:defRPr sz="1500" b="1">
                <a:solidFill>
                  <a:srgbClr val="17232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7232E"/>
                </a:solidFill>
                <a:latin typeface="Helvetica Neue"/>
                <a:ea typeface="Helvetica Neue"/>
                <a:cs typeface="Helvetica Neue"/>
              </a:rPr>
              <a:t>Space-quantum subsystems</a:t>
            </a:r>
          </a:p>
          <a:p xmlns:a="http://schemas.openxmlformats.org/drawingml/2006/main">
            <a:pPr algn="ctr">
              <a:defRPr sz="1500" b="1">
                <a:solidFill>
                  <a:srgbClr val="17232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7232E"/>
                </a:solidFill>
                <a:latin typeface="Helvetica Neue"/>
                <a:ea typeface="Helvetica Neue"/>
                <a:cs typeface="Helvetica Neue"/>
              </a:rPr>
              <a:t>Selective molecular simulation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AC32D0F-A762-4D63-80BF-436B3F99F2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334000"/>
            <a:ext cx="108204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12304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2304A"/>
                </a:solidFill>
                <a:latin typeface="Helvetica Neue"/>
                <a:ea typeface="Helvetica Neue"/>
                <a:cs typeface="Helvetica Neue"/>
              </a:rPr>
              <a:t>Pilot gate: named user + baseline + data/access + national partner + measurable stop/go test.</a:t>
            </a:r>
          </a:p>
        </p:txBody>
      </p:sp>
    </p:spTree>
    <p:extLst>
      <p:ext uri="{BB962C8B-B14F-4D97-AF65-F5344CB8AC3E}">
        <p14:creationId xmlns:p14="http://schemas.microsoft.com/office/powerpoint/2010/main" val="93214215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600E0D1-868F-48D1-B94C-89A86ADF2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52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C7C86"/>
          </a:solidFill>
          <a:ln xmlns:a="http://schemas.openxmlformats.org/drawingml/2006/main" w="9525">
            <a:solidFill>
              <a:srgbClr val="0C7C86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06191F8-5F89-41A2-9C87-5452221FB1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3850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C7C8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C7C86"/>
                </a:solidFill>
                <a:latin typeface="Helvetica Neue"/>
                <a:ea typeface="Helvetica Neue"/>
                <a:cs typeface="Helvetica Neue"/>
              </a:rPr>
              <a:t>GOVERNANCE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63E9DEB-E727-4004-A815-B9C60CDF93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8650"/>
            <a:ext cx="108204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12304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400" b="1">
                <a:solidFill>
                  <a:srgbClr val="12304A"/>
                </a:solidFill>
                <a:latin typeface="Helvetica Neue"/>
                <a:ea typeface="Helvetica Neue"/>
                <a:cs typeface="Helvetica Neue"/>
              </a:rPr>
              <a:t>A small mission office should orchestrate a distributed system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988C79E-286D-4B3D-9445-6BF26096F4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857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667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5566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0">
                <a:solidFill>
                  <a:srgbClr val="556674"/>
                </a:solidFill>
                <a:latin typeface="Helvetica Neue"/>
                <a:ea typeface="Helvetica Neue"/>
                <a:cs typeface="Helvetica Neue"/>
              </a:rPr>
              <a:t>GUJARAT QUANTUM MISSION  •  EXECUTIVE ROADMAP  •  09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C4682F9-07FD-42CD-95A1-08BAE108C8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6438900"/>
            <a:ext cx="16002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667"/>
          </a:bodyPr>
          <a:lstStyle xmlns:a="http://schemas.openxmlformats.org/drawingml/2006/main"/>
          <a:p xmlns:a="http://schemas.openxmlformats.org/drawingml/2006/main">
            <a:pPr algn="r">
              <a:defRPr sz="750" b="1">
                <a:solidFill>
                  <a:srgbClr val="5566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556674"/>
                </a:solidFill>
                <a:latin typeface="Helvetica Neue"/>
                <a:ea typeface="Helvetica Neue"/>
                <a:cs typeface="Helvetica Neue"/>
              </a:rPr>
              <a:t>1 OCT 2026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24F3C9A-EBD8-4AB2-B376-25F2AB681D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1381125"/>
            <a:ext cx="4000500" cy="714375"/>
          </a:xfrm>
          <a:prstGeom xmlns:a="http://schemas.openxmlformats.org/drawingml/2006/main" prst="roundRect">
            <a:avLst>
              <a:gd name="adj" fmla="val 10667"/>
            </a:avLst>
          </a:prstGeom>
          <a:solidFill xmlns:a="http://schemas.openxmlformats.org/drawingml/2006/main">
            <a:srgbClr val="12304A"/>
          </a:solidFill>
          <a:ln xmlns:a="http://schemas.openxmlformats.org/drawingml/2006/main" w="9525">
            <a:solidFill>
              <a:srgbClr val="12304A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F9937DA-BE08-463A-B77D-2BAB841E04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8625" y="1476375"/>
            <a:ext cx="37147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MISSION GOVERNING BOARD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EF5E51B-BFC8-46C9-9EBF-72B34BE2AC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2428875"/>
            <a:ext cx="4000500" cy="714375"/>
          </a:xfrm>
          <a:prstGeom xmlns:a="http://schemas.openxmlformats.org/drawingml/2006/main" prst="roundRect">
            <a:avLst>
              <a:gd name="adj" fmla="val 10667"/>
            </a:avLst>
          </a:prstGeom>
          <a:solidFill xmlns:a="http://schemas.openxmlformats.org/drawingml/2006/main">
            <a:srgbClr val="0C7C86"/>
          </a:solidFill>
          <a:ln xmlns:a="http://schemas.openxmlformats.org/drawingml/2006/main" w="9525">
            <a:solidFill>
              <a:srgbClr val="0C7C86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C625794-DD9E-45E3-A2A4-E48826293B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8625" y="2524125"/>
            <a:ext cx="37147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MISSION SECRETARIAT / PMO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CFDA8D5-0C65-4ED2-8418-63C9422E58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3714750"/>
            <a:ext cx="2152650" cy="1428750"/>
          </a:xfrm>
          <a:prstGeom xmlns:a="http://schemas.openxmlformats.org/drawingml/2006/main" prst="roundRect">
            <a:avLst>
              <a:gd name="adj" fmla="val 5333"/>
            </a:avLst>
          </a:prstGeom>
          <a:solidFill xmlns:a="http://schemas.openxmlformats.org/drawingml/2006/main">
            <a:srgbClr val="F4F7F9"/>
          </a:solidFill>
          <a:ln xmlns:a="http://schemas.openxmlformats.org/drawingml/2006/main" w="9525">
            <a:solidFill>
              <a:srgbClr val="DCE5EA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9147A50-0EC6-423F-B864-42BFC12D98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86200"/>
            <a:ext cx="18859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12304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2304A"/>
                </a:solidFill>
                <a:latin typeface="Helvetica Neue"/>
                <a:ea typeface="Helvetica Neue"/>
                <a:cs typeface="Helvetica Neue"/>
              </a:rPr>
              <a:t>Scientific council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CFC4BC3-F5C5-47E9-AFC4-FBD7E019C2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81500"/>
            <a:ext cx="18859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75" b="0">
                <a:solidFill>
                  <a:srgbClr val="17232E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0">
                <a:solidFill>
                  <a:srgbClr val="17232E"/>
                </a:solidFill>
                <a:latin typeface="Helvetica Neue"/>
                <a:ea typeface="Helvetica Neue"/>
                <a:cs typeface="Helvetica Neue"/>
              </a:rPr>
              <a:t>Technical quality and claims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8B83BE0-DE09-47C7-96C1-C583239953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19400" y="3714750"/>
            <a:ext cx="2152650" cy="1428750"/>
          </a:xfrm>
          <a:prstGeom xmlns:a="http://schemas.openxmlformats.org/drawingml/2006/main" prst="roundRect">
            <a:avLst>
              <a:gd name="adj" fmla="val 5333"/>
            </a:avLst>
          </a:prstGeom>
          <a:solidFill xmlns:a="http://schemas.openxmlformats.org/drawingml/2006/main">
            <a:srgbClr val="F4F7F9"/>
          </a:solidFill>
          <a:ln xmlns:a="http://schemas.openxmlformats.org/drawingml/2006/main" w="9525">
            <a:solidFill>
              <a:srgbClr val="DCE5EA"/>
            </a:solidFill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3CCE9F8-7D10-46FA-8C90-B709D2B81F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3886200"/>
            <a:ext cx="18859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12304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2304A"/>
                </a:solidFill>
                <a:latin typeface="Helvetica Neue"/>
                <a:ea typeface="Helvetica Neue"/>
                <a:cs typeface="Helvetica Neue"/>
              </a:rPr>
              <a:t>Hub access office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A72E64A-0CB6-4D91-A277-AEF7EF941F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4381500"/>
            <a:ext cx="18859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75" b="0">
                <a:solidFill>
                  <a:srgbClr val="17232E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0">
                <a:solidFill>
                  <a:srgbClr val="17232E"/>
                </a:solidFill>
                <a:latin typeface="Helvetica Neue"/>
                <a:ea typeface="Helvetica Neue"/>
                <a:cs typeface="Helvetica Neue"/>
              </a:rPr>
              <a:t>National programmes and facilities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FA8CC79-D7BB-4914-8AB7-E9C230831E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62550" y="3714750"/>
            <a:ext cx="2152650" cy="1428750"/>
          </a:xfrm>
          <a:prstGeom xmlns:a="http://schemas.openxmlformats.org/drawingml/2006/main" prst="roundRect">
            <a:avLst>
              <a:gd name="adj" fmla="val 5333"/>
            </a:avLst>
          </a:prstGeom>
          <a:solidFill xmlns:a="http://schemas.openxmlformats.org/drawingml/2006/main">
            <a:srgbClr val="F4F7F9"/>
          </a:solidFill>
          <a:ln xmlns:a="http://schemas.openxmlformats.org/drawingml/2006/main" w="9525">
            <a:solidFill>
              <a:srgbClr val="DCE5EA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60F9512-5A3C-4BA8-AD05-0D7D226BA7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95900" y="3886200"/>
            <a:ext cx="18859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12304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2304A"/>
                </a:solidFill>
                <a:latin typeface="Helvetica Neue"/>
                <a:ea typeface="Helvetica Neue"/>
                <a:cs typeface="Helvetica Neue"/>
              </a:rPr>
              <a:t>Demand &amp; pilots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783E0A0-39C8-4AD5-8F4B-438FB7FA01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95900" y="4381500"/>
            <a:ext cx="18859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75" b="0">
                <a:solidFill>
                  <a:srgbClr val="17232E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0">
                <a:solidFill>
                  <a:srgbClr val="17232E"/>
                </a:solidFill>
                <a:latin typeface="Helvetica Neue"/>
                <a:ea typeface="Helvetica Neue"/>
                <a:cs typeface="Helvetica Neue"/>
              </a:rPr>
              <a:t>Problem owners and stage gates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10FC73B-6475-4599-B6D0-4A64FBE463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05700" y="3714750"/>
            <a:ext cx="2152650" cy="1428750"/>
          </a:xfrm>
          <a:prstGeom xmlns:a="http://schemas.openxmlformats.org/drawingml/2006/main" prst="roundRect">
            <a:avLst>
              <a:gd name="adj" fmla="val 5333"/>
            </a:avLst>
          </a:prstGeom>
          <a:solidFill xmlns:a="http://schemas.openxmlformats.org/drawingml/2006/main">
            <a:srgbClr val="F4F7F9"/>
          </a:solidFill>
          <a:ln xmlns:a="http://schemas.openxmlformats.org/drawingml/2006/main" w="9525">
            <a:solidFill>
              <a:srgbClr val="DCE5EA"/>
            </a:solidFill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D46CFA2-C798-40B3-8DCC-35A877A996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39050" y="3886200"/>
            <a:ext cx="18859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12304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2304A"/>
                </a:solidFill>
                <a:latin typeface="Helvetica Neue"/>
                <a:ea typeface="Helvetica Neue"/>
                <a:cs typeface="Helvetica Neue"/>
              </a:rPr>
              <a:t>Talent &amp; ecosystem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D059518-1E3E-4FB3-8824-E4A98E982C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39050" y="4381500"/>
            <a:ext cx="18859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75" b="0">
                <a:solidFill>
                  <a:srgbClr val="17232E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0">
                <a:solidFill>
                  <a:srgbClr val="17232E"/>
                </a:solidFill>
                <a:latin typeface="Helvetica Neue"/>
                <a:ea typeface="Helvetica Neue"/>
                <a:cs typeface="Helvetica Neue"/>
              </a:rPr>
              <a:t>Universities, startups and skills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453C346-9F79-45BD-B725-4C35E9B762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48850" y="3714750"/>
            <a:ext cx="2152650" cy="1428750"/>
          </a:xfrm>
          <a:prstGeom xmlns:a="http://schemas.openxmlformats.org/drawingml/2006/main" prst="roundRect">
            <a:avLst>
              <a:gd name="adj" fmla="val 5333"/>
            </a:avLst>
          </a:prstGeom>
          <a:solidFill xmlns:a="http://schemas.openxmlformats.org/drawingml/2006/main">
            <a:srgbClr val="F4F7F9"/>
          </a:solidFill>
          <a:ln xmlns:a="http://schemas.openxmlformats.org/drawingml/2006/main" w="9525">
            <a:solidFill>
              <a:srgbClr val="DCE5EA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6D30EC0-AA52-4356-91A2-3F4AF43161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82200" y="3886200"/>
            <a:ext cx="18859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12304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2304A"/>
                </a:solidFill>
                <a:latin typeface="Helvetica Neue"/>
                <a:ea typeface="Helvetica Neue"/>
                <a:cs typeface="Helvetica Neue"/>
              </a:rPr>
              <a:t>Assurance &amp; data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618B796-5E51-460F-8118-666C6AD2A8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82200" y="4381500"/>
            <a:ext cx="18859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75" b="0">
                <a:solidFill>
                  <a:srgbClr val="17232E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0">
                <a:solidFill>
                  <a:srgbClr val="17232E"/>
                </a:solidFill>
                <a:latin typeface="Helvetica Neue"/>
                <a:ea typeface="Helvetica Neue"/>
                <a:cs typeface="Helvetica Neue"/>
              </a:rPr>
              <a:t>Standards, security, IP and evidence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A9651CA-FE60-4CEF-9482-C4F4384F1C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72125"/>
            <a:ext cx="108204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12304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2304A"/>
                </a:solidFill>
                <a:latin typeface="Helvetica Neue"/>
                <a:ea typeface="Helvetica Neue"/>
                <a:cs typeface="Helvetica Neue"/>
              </a:rPr>
              <a:t>Funding follows evidence: audit → concept → validation → deployment → scale.</a:t>
            </a:r>
          </a:p>
        </p:txBody>
      </p:sp>
    </p:spTree>
    <p:extLst>
      <p:ext uri="{BB962C8B-B14F-4D97-AF65-F5344CB8AC3E}">
        <p14:creationId xmlns:p14="http://schemas.microsoft.com/office/powerpoint/2010/main" val="149835900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90825C4-1889-4263-A540-32E2462CB6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52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C7C86"/>
          </a:solidFill>
          <a:ln xmlns:a="http://schemas.openxmlformats.org/drawingml/2006/main" w="9525">
            <a:solidFill>
              <a:srgbClr val="0C7C86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09778F5-C4B0-4D52-AAE8-77C0CBBEF8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3850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C7C8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C7C86"/>
                </a:solidFill>
                <a:latin typeface="Helvetica Neue"/>
                <a:ea typeface="Helvetica Neue"/>
                <a:cs typeface="Helvetica Neue"/>
              </a:rPr>
              <a:t>LAUNCH SEQUENCE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5F1F03F-B40C-46A0-862A-526BEB396A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8650"/>
            <a:ext cx="108204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12304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400" b="1">
                <a:solidFill>
                  <a:srgbClr val="12304A"/>
                </a:solidFill>
                <a:latin typeface="Helvetica Neue"/>
                <a:ea typeface="Helvetica Neue"/>
                <a:cs typeface="Helvetica Neue"/>
              </a:rPr>
              <a:t>The first 90 days convert uncertainty into an investable plan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F1342F6-0B32-452C-AB9E-A73AD17F8A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857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667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5566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0">
                <a:solidFill>
                  <a:srgbClr val="556674"/>
                </a:solidFill>
                <a:latin typeface="Helvetica Neue"/>
                <a:ea typeface="Helvetica Neue"/>
                <a:cs typeface="Helvetica Neue"/>
              </a:rPr>
              <a:t>GUJARAT QUANTUM MISSION  •  EXECUTIVE ROADMAP  •  10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010EE3A-81C4-4DC9-AD4D-D66CB10FCD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6438900"/>
            <a:ext cx="16002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667"/>
          </a:bodyPr>
          <a:lstStyle xmlns:a="http://schemas.openxmlformats.org/drawingml/2006/main"/>
          <a:p xmlns:a="http://schemas.openxmlformats.org/drawingml/2006/main">
            <a:pPr algn="r">
              <a:defRPr sz="750" b="1">
                <a:solidFill>
                  <a:srgbClr val="5566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556674"/>
                </a:solidFill>
                <a:latin typeface="Helvetica Neue"/>
                <a:ea typeface="Helvetica Neue"/>
                <a:cs typeface="Helvetica Neue"/>
              </a:rPr>
              <a:t>1 OCT 2026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8B730C2-B9CD-48F0-9CAA-110A68A42E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619250"/>
            <a:ext cx="2667000" cy="3143250"/>
          </a:xfrm>
          <a:prstGeom xmlns:a="http://schemas.openxmlformats.org/drawingml/2006/main" prst="roundRect">
            <a:avLst>
              <a:gd name="adj" fmla="val 2857"/>
            </a:avLst>
          </a:prstGeom>
          <a:solidFill xmlns:a="http://schemas.openxmlformats.org/drawingml/2006/main">
            <a:srgbClr val="F4F7F9"/>
          </a:solidFill>
          <a:ln xmlns:a="http://schemas.openxmlformats.org/drawingml/2006/main" w="9525">
            <a:solidFill>
              <a:srgbClr val="D5E0E6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C144E0A-B13A-44B2-ACF1-9F17D68FE7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619250"/>
            <a:ext cx="2667000" cy="590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C7C86"/>
          </a:solidFill>
          <a:ln xmlns:a="http://schemas.openxmlformats.org/drawingml/2006/main" w="9525">
            <a:solidFill>
              <a:srgbClr val="0C7C86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D8E9C88-D73F-471D-8139-3A51094AA5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24025"/>
            <a:ext cx="2476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DAYS 0–15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0E9F80D-0C71-475B-9F99-E4DC33FF19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476500"/>
            <a:ext cx="220980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7232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7232E"/>
                </a:solidFill>
                <a:latin typeface="Helvetica Neue"/>
                <a:ea typeface="Helvetica Neue"/>
                <a:cs typeface="Helvetica Neue"/>
              </a:rPr>
              <a:t>Mandate and sponsor</a:t>
            </a:r>
          </a:p>
          <a:p xmlns:a="http://schemas.openxmlformats.org/drawingml/2006/main">
            <a:pPr algn="ctr">
              <a:defRPr sz="1350" b="1">
                <a:solidFill>
                  <a:srgbClr val="17232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7232E"/>
                </a:solidFill>
                <a:latin typeface="Helvetica Neue"/>
                <a:ea typeface="Helvetica Neue"/>
                <a:cs typeface="Helvetica Neue"/>
              </a:rPr>
              <a:t>Secretariat</a:t>
            </a:r>
          </a:p>
          <a:p xmlns:a="http://schemas.openxmlformats.org/drawingml/2006/main">
            <a:pPr algn="ctr">
              <a:defRPr sz="1350" b="1">
                <a:solidFill>
                  <a:srgbClr val="17232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7232E"/>
                </a:solidFill>
                <a:latin typeface="Helvetica Neue"/>
                <a:ea typeface="Helvetica Neue"/>
                <a:cs typeface="Helvetica Neue"/>
              </a:rPr>
              <a:t>Send questionnaires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2BB2234-4A6F-486B-85A1-B87BB20C6B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1619250"/>
            <a:ext cx="2667000" cy="3143250"/>
          </a:xfrm>
          <a:prstGeom xmlns:a="http://schemas.openxmlformats.org/drawingml/2006/main" prst="roundRect">
            <a:avLst>
              <a:gd name="adj" fmla="val 285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0E6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3B772CB-10C5-40E2-8806-0484BB22CF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1619250"/>
            <a:ext cx="2667000" cy="590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6F8F"/>
          </a:solidFill>
          <a:ln xmlns:a="http://schemas.openxmlformats.org/drawingml/2006/main" w="9525">
            <a:solidFill>
              <a:srgbClr val="2F6F8F"/>
            </a:solidFill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548E359-1760-4B23-B77E-9A4BFF94E0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1724025"/>
            <a:ext cx="2476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DAYS 15–45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F1F441E-5F93-4532-804D-DBE40C7AFE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7600" y="2476500"/>
            <a:ext cx="220980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7232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7232E"/>
                </a:solidFill>
                <a:latin typeface="Helvetica Neue"/>
                <a:ea typeface="Helvetica Neue"/>
                <a:cs typeface="Helvetica Neue"/>
              </a:rPr>
              <a:t>Facility visits</a:t>
            </a:r>
          </a:p>
          <a:p xmlns:a="http://schemas.openxmlformats.org/drawingml/2006/main">
            <a:pPr algn="ctr">
              <a:defRPr sz="1350" b="1">
                <a:solidFill>
                  <a:srgbClr val="17232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7232E"/>
                </a:solidFill>
                <a:latin typeface="Helvetica Neue"/>
                <a:ea typeface="Helvetica Neue"/>
                <a:cs typeface="Helvetica Neue"/>
              </a:rPr>
              <a:t>Four hub meetings</a:t>
            </a:r>
          </a:p>
          <a:p xmlns:a="http://schemas.openxmlformats.org/drawingml/2006/main">
            <a:pPr algn="ctr">
              <a:defRPr sz="1350" b="1">
                <a:solidFill>
                  <a:srgbClr val="17232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7232E"/>
                </a:solidFill>
                <a:latin typeface="Helvetica Neue"/>
                <a:ea typeface="Helvetica Neue"/>
                <a:cs typeface="Helvetica Neue"/>
              </a:rPr>
              <a:t>25 problem statements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9CBFB61-E7C4-4B49-8859-69F1F4BB43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1619250"/>
            <a:ext cx="2667000" cy="3143250"/>
          </a:xfrm>
          <a:prstGeom xmlns:a="http://schemas.openxmlformats.org/drawingml/2006/main" prst="roundRect">
            <a:avLst>
              <a:gd name="adj" fmla="val 2857"/>
            </a:avLst>
          </a:prstGeom>
          <a:solidFill xmlns:a="http://schemas.openxmlformats.org/drawingml/2006/main">
            <a:srgbClr val="F4F7F9"/>
          </a:solidFill>
          <a:ln xmlns:a="http://schemas.openxmlformats.org/drawingml/2006/main" w="9525">
            <a:solidFill>
              <a:srgbClr val="D5E0E6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21205B6-8D0F-4A10-954A-674B2D66AC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1619250"/>
            <a:ext cx="2667000" cy="590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942"/>
          </a:solidFill>
          <a:ln xmlns:a="http://schemas.openxmlformats.org/drawingml/2006/main" w="9525">
            <a:solidFill>
              <a:srgbClr val="F4B942"/>
            </a:solidFill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BA1A405-BBB2-4C90-A599-785A9734AF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1724025"/>
            <a:ext cx="2476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DAYS 45–75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95B8418-BCA7-4CA7-82B0-DEB4425396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53200" y="2476500"/>
            <a:ext cx="220980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7232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7232E"/>
                </a:solidFill>
                <a:latin typeface="Helvetica Neue"/>
                <a:ea typeface="Helvetica Neue"/>
                <a:cs typeface="Helvetica Neue"/>
              </a:rPr>
              <a:t>Score 3–5 pilots</a:t>
            </a:r>
          </a:p>
          <a:p xmlns:a="http://schemas.openxmlformats.org/drawingml/2006/main">
            <a:pPr algn="ctr">
              <a:defRPr sz="1350" b="1">
                <a:solidFill>
                  <a:srgbClr val="17232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7232E"/>
                </a:solidFill>
                <a:latin typeface="Helvetica Neue"/>
                <a:ea typeface="Helvetica Neue"/>
                <a:cs typeface="Helvetica Neue"/>
              </a:rPr>
              <a:t>Draft access terms</a:t>
            </a:r>
          </a:p>
          <a:p xmlns:a="http://schemas.openxmlformats.org/drawingml/2006/main">
            <a:pPr algn="ctr">
              <a:defRPr sz="1350" b="1">
                <a:solidFill>
                  <a:srgbClr val="17232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7232E"/>
                </a:solidFill>
                <a:latin typeface="Helvetica Neue"/>
                <a:ea typeface="Helvetica Neue"/>
                <a:cs typeface="Helvetica Neue"/>
              </a:rPr>
              <a:t>Claims/data protocol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87B739C-5970-4FE4-903B-8689C1CC94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0200" y="1619250"/>
            <a:ext cx="2667000" cy="3143250"/>
          </a:xfrm>
          <a:prstGeom xmlns:a="http://schemas.openxmlformats.org/drawingml/2006/main" prst="roundRect">
            <a:avLst>
              <a:gd name="adj" fmla="val 285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0E6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9D112D9-B306-4CB2-A1A7-282CA222A2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0200" y="1619250"/>
            <a:ext cx="2667000" cy="590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7D68"/>
          </a:solidFill>
          <a:ln xmlns:a="http://schemas.openxmlformats.org/drawingml/2006/main" w="9525">
            <a:solidFill>
              <a:srgbClr val="2F7D68"/>
            </a:solidFill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F4ECA34-946F-4ABE-AE89-18FD34AB23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1724025"/>
            <a:ext cx="2476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DAYS 75–90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6E90D73-38A7-4975-BA34-04D71E0134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48800" y="2476500"/>
            <a:ext cx="220980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7232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7232E"/>
                </a:solidFill>
                <a:latin typeface="Helvetica Neue"/>
                <a:ea typeface="Helvetica Neue"/>
                <a:cs typeface="Helvetica Neue"/>
              </a:rPr>
              <a:t>Costed year-one plan</a:t>
            </a:r>
          </a:p>
          <a:p xmlns:a="http://schemas.openxmlformats.org/drawingml/2006/main">
            <a:pPr algn="ctr">
              <a:defRPr sz="1350" b="1">
                <a:solidFill>
                  <a:srgbClr val="17232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7232E"/>
                </a:solidFill>
                <a:latin typeface="Helvetica Neue"/>
                <a:ea typeface="Helvetica Neue"/>
                <a:cs typeface="Helvetica Neue"/>
              </a:rPr>
              <a:t>Talent consortium</a:t>
            </a:r>
          </a:p>
          <a:p xmlns:a="http://schemas.openxmlformats.org/drawingml/2006/main">
            <a:pPr algn="ctr">
              <a:defRPr sz="1350" b="1">
                <a:solidFill>
                  <a:srgbClr val="17232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7232E"/>
                </a:solidFill>
                <a:latin typeface="Helvetica Neue"/>
                <a:ea typeface="Helvetica Neue"/>
                <a:cs typeface="Helvetica Neue"/>
              </a:rPr>
              <a:t>Baseline report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C63AC56-0881-4EAF-8BA2-AD95BBA03C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768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12304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2304A"/>
                </a:solidFill>
                <a:latin typeface="Helvetica Neue"/>
                <a:ea typeface="Helvetica Neue"/>
                <a:cs typeface="Helvetica Neue"/>
              </a:rPr>
              <a:t>Day-90 output: verified capability map + demand portfolio + hub access terms + first-year decision memo.</a:t>
            </a:r>
          </a:p>
        </p:txBody>
      </p:sp>
    </p:spTree>
    <p:extLst>
      <p:ext uri="{BB962C8B-B14F-4D97-AF65-F5344CB8AC3E}">
        <p14:creationId xmlns:p14="http://schemas.microsoft.com/office/powerpoint/2010/main" val="1320688448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56FEFEA-93A0-4CF9-A2D7-714AE41D9B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52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C7C86"/>
          </a:solidFill>
          <a:ln xmlns:a="http://schemas.openxmlformats.org/drawingml/2006/main" w="9525">
            <a:solidFill>
              <a:srgbClr val="0C7C86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7B79E1C-F7A1-481A-8BEF-7DEF863548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3850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C7C8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C7C86"/>
                </a:solidFill>
                <a:latin typeface="Helvetica Neue"/>
                <a:ea typeface="Helvetica Neue"/>
                <a:cs typeface="Helvetica Neue"/>
              </a:rPr>
              <a:t>FIVE-YEAR 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C4C5BAF-26A7-45EC-B463-9DEBA14339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8650"/>
            <a:ext cx="108204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12304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400" b="1">
                <a:solidFill>
                  <a:srgbClr val="12304A"/>
                </a:solidFill>
                <a:latin typeface="Helvetica Neue"/>
                <a:ea typeface="Helvetica Neue"/>
                <a:cs typeface="Helvetica Neue"/>
              </a:rPr>
              <a:t>Scale only after independent evidence of use and value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BEA5BF0-7B45-4BB6-A5CF-B36AE3E124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857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667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5566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0">
                <a:solidFill>
                  <a:srgbClr val="556674"/>
                </a:solidFill>
                <a:latin typeface="Helvetica Neue"/>
                <a:ea typeface="Helvetica Neue"/>
                <a:cs typeface="Helvetica Neue"/>
              </a:rPr>
              <a:t>GUJARAT QUANTUM MISSION  •  EXECUTIVE ROADMAP  •  11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20F6F13-3E1B-42A7-BF6B-2A22E85CFF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6438900"/>
            <a:ext cx="16002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667"/>
          </a:bodyPr>
          <a:lstStyle xmlns:a="http://schemas.openxmlformats.org/drawingml/2006/main"/>
          <a:p xmlns:a="http://schemas.openxmlformats.org/drawingml/2006/main">
            <a:pPr algn="r">
              <a:defRPr sz="750" b="1">
                <a:solidFill>
                  <a:srgbClr val="5566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556674"/>
                </a:solidFill>
                <a:latin typeface="Helvetica Neue"/>
                <a:ea typeface="Helvetica Neue"/>
                <a:cs typeface="Helvetica Neue"/>
              </a:rPr>
              <a:t>1 OCT 2026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09BED01-6507-410B-AF4A-2EE83A6F2D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81125"/>
            <a:ext cx="10820400" cy="876300"/>
          </a:xfrm>
          <a:prstGeom xmlns:a="http://schemas.openxmlformats.org/drawingml/2006/main" prst="roundRect">
            <a:avLst>
              <a:gd name="adj" fmla="val 8696"/>
            </a:avLst>
          </a:prstGeom>
          <a:solidFill xmlns:a="http://schemas.openxmlformats.org/drawingml/2006/main">
            <a:srgbClr val="F4F7F9"/>
          </a:solidFill>
          <a:ln xmlns:a="http://schemas.openxmlformats.org/drawingml/2006/main" w="9525">
            <a:solidFill>
              <a:srgbClr val="DCE5EA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2AADBA5-A83F-4AA2-974D-44B9AB3CBB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81125"/>
            <a:ext cx="1619250" cy="876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C7C86"/>
          </a:solidFill>
          <a:ln xmlns:a="http://schemas.openxmlformats.org/drawingml/2006/main" w="9525">
            <a:solidFill>
              <a:srgbClr val="0C7C86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088C2B0-9AA8-42D2-A217-2CCC50922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514475"/>
            <a:ext cx="14668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4444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PHASE 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6C44438-8105-4263-B865-E705457A87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838325"/>
            <a:ext cx="14668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0–6 months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121DE6A-6F98-458B-83B0-8D78A1F4E9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1552575"/>
            <a:ext cx="86677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2304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2304A"/>
                </a:solidFill>
                <a:latin typeface="Helvetica Neue"/>
                <a:ea typeface="Helvetica Neue"/>
                <a:cs typeface="Helvetica Neue"/>
              </a:rPr>
              <a:t>Audit, access, governance, 3–5 pilots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761AA26-777B-4657-8568-43EBC610A7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47925"/>
            <a:ext cx="10820400" cy="876300"/>
          </a:xfrm>
          <a:prstGeom xmlns:a="http://schemas.openxmlformats.org/drawingml/2006/main" prst="roundRect">
            <a:avLst>
              <a:gd name="adj" fmla="val 869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CE5EA"/>
            </a:solidFill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314C241-A959-441B-B805-C56CF6B8B6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47925"/>
            <a:ext cx="1619250" cy="876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6F8F"/>
          </a:solidFill>
          <a:ln xmlns:a="http://schemas.openxmlformats.org/drawingml/2006/main" w="9525">
            <a:solidFill>
              <a:srgbClr val="2F6F8F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7152BB1-9139-4F5B-95A3-78E742D986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581275"/>
            <a:ext cx="14668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4444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PHASE 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522E43F-C601-4703-A7A6-F9EFC21A43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905125"/>
            <a:ext cx="14668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6–18 months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BBAB62F-6ACC-4293-9002-F717A7B78A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2619375"/>
            <a:ext cx="86677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2304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2304A"/>
                </a:solidFill>
                <a:latin typeface="Helvetica Neue"/>
                <a:ea typeface="Helvetica Neue"/>
                <a:cs typeface="Helvetica Neue"/>
              </a:rPr>
              <a:t>Validated pilots, teaching labs, startup pipeline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ACB4975-FAEB-4A07-98FB-50B17DDD3C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514725"/>
            <a:ext cx="10820400" cy="876300"/>
          </a:xfrm>
          <a:prstGeom xmlns:a="http://schemas.openxmlformats.org/drawingml/2006/main" prst="roundRect">
            <a:avLst>
              <a:gd name="adj" fmla="val 8696"/>
            </a:avLst>
          </a:prstGeom>
          <a:solidFill xmlns:a="http://schemas.openxmlformats.org/drawingml/2006/main">
            <a:srgbClr val="F4F7F9"/>
          </a:solidFill>
          <a:ln xmlns:a="http://schemas.openxmlformats.org/drawingml/2006/main" w="9525">
            <a:solidFill>
              <a:srgbClr val="DCE5EA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1EDDF4A-D21A-4CC2-8B23-25A92CB655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514725"/>
            <a:ext cx="1619250" cy="876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942"/>
          </a:solidFill>
          <a:ln xmlns:a="http://schemas.openxmlformats.org/drawingml/2006/main" w="9525">
            <a:solidFill>
              <a:srgbClr val="F4B942"/>
            </a:solidFill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819195D-1F11-42EA-A8D2-3A3CBDB5C6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648075"/>
            <a:ext cx="14668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4444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PHASE 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E01CDB7-E448-4976-8A98-F70DB94579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71925"/>
            <a:ext cx="14668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18–36 months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27BEA39-E9FE-45C8-AEB4-3312C6117C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3686175"/>
            <a:ext cx="86677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2304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2304A"/>
                </a:solidFill>
                <a:latin typeface="Helvetica Neue"/>
                <a:ea typeface="Helvetica Neue"/>
                <a:cs typeface="Helvetica Neue"/>
              </a:rPr>
              <a:t>Selective shared facilities and procurement pathways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BEAB277-57E5-4A97-BE74-42E51A9A84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81525"/>
            <a:ext cx="10820400" cy="876300"/>
          </a:xfrm>
          <a:prstGeom xmlns:a="http://schemas.openxmlformats.org/drawingml/2006/main" prst="roundRect">
            <a:avLst>
              <a:gd name="adj" fmla="val 869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CE5EA"/>
            </a:solidFill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D10F239-8714-4522-A044-60AEE392CF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81525"/>
            <a:ext cx="1619250" cy="876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7D68"/>
          </a:solidFill>
          <a:ln xmlns:a="http://schemas.openxmlformats.org/drawingml/2006/main" w="9525">
            <a:solidFill>
              <a:srgbClr val="2F7D68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E36CD7B-4DF3-433C-9A13-FD5691C879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714875"/>
            <a:ext cx="14668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4444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PHASE 4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0602B5F-6A88-4607-BC57-2EE6A44499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038725"/>
            <a:ext cx="14668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36–60 months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187BABA-201E-4EAB-8471-4C615E3BF0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4752975"/>
            <a:ext cx="86677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2304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2304A"/>
                </a:solidFill>
                <a:latin typeface="Helvetica Neue"/>
                <a:ea typeface="Helvetica Neue"/>
                <a:cs typeface="Helvetica Neue"/>
              </a:rPr>
              <a:t>Multi-site deployment and proven specialization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5C671C5-AF53-4886-9E1B-AC17C27D2B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62625"/>
            <a:ext cx="108204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12304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>
                <a:solidFill>
                  <a:srgbClr val="12304A"/>
                </a:solidFill>
                <a:latin typeface="Helvetica Neue"/>
                <a:ea typeface="Helvetica Neue"/>
                <a:cs typeface="Helvetica Neue"/>
              </a:rPr>
              <a:t>Scale gate: sustained users • utilization • independently validated performance • operating budget • procurement/market route.</a:t>
            </a:r>
          </a:p>
        </p:txBody>
      </p:sp>
    </p:spTree>
    <p:extLst>
      <p:ext uri="{BB962C8B-B14F-4D97-AF65-F5344CB8AC3E}">
        <p14:creationId xmlns:p14="http://schemas.microsoft.com/office/powerpoint/2010/main" val="1261149625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4306BA8A-F2B3-4599-9B09-E0DE00D80C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52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C7C86"/>
          </a:solidFill>
          <a:ln xmlns:a="http://schemas.openxmlformats.org/drawingml/2006/main" w="9525">
            <a:solidFill>
              <a:srgbClr val="0C7C86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F0B3CA7-ACFE-4428-AF31-CEB9199900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3850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C7C8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C7C86"/>
                </a:solidFill>
                <a:latin typeface="Helvetica Neue"/>
                <a:ea typeface="Helvetica Neue"/>
                <a:cs typeface="Helvetica Neue"/>
              </a:rPr>
              <a:t>IMMEDIATE DECISIONS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A93FF31-E6C6-4049-B0B2-97EACA47E3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8650"/>
            <a:ext cx="108204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12304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400" b="1">
                <a:solidFill>
                  <a:srgbClr val="12304A"/>
                </a:solidFill>
                <a:latin typeface="Helvetica Neue"/>
                <a:ea typeface="Helvetica Neue"/>
                <a:cs typeface="Helvetica Neue"/>
              </a:rPr>
              <a:t>Approve five actions to begin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C8E5720-5E80-4C96-9501-6115067700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857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667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5566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0">
                <a:solidFill>
                  <a:srgbClr val="556674"/>
                </a:solidFill>
                <a:latin typeface="Helvetica Neue"/>
                <a:ea typeface="Helvetica Neue"/>
                <a:cs typeface="Helvetica Neue"/>
              </a:rPr>
              <a:t>GUJARAT QUANTUM MISSION  •  EXECUTIVE ROADMAP  •  12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4FC32F2-063B-4463-B329-08374FF101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6438900"/>
            <a:ext cx="16002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667"/>
          </a:bodyPr>
          <a:lstStyle xmlns:a="http://schemas.openxmlformats.org/drawingml/2006/main"/>
          <a:p xmlns:a="http://schemas.openxmlformats.org/drawingml/2006/main">
            <a:pPr algn="r">
              <a:defRPr sz="750" b="1">
                <a:solidFill>
                  <a:srgbClr val="5566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556674"/>
                </a:solidFill>
                <a:latin typeface="Helvetica Neue"/>
                <a:ea typeface="Helvetica Neue"/>
                <a:cs typeface="Helvetica Neue"/>
              </a:rPr>
              <a:t>1 OCT 2026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639AF1E-595B-4E80-A7C6-AE6AFBE8F0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81125"/>
            <a:ext cx="10820400" cy="628650"/>
          </a:xfrm>
          <a:prstGeom xmlns:a="http://schemas.openxmlformats.org/drawingml/2006/main" prst="roundRect">
            <a:avLst>
              <a:gd name="adj" fmla="val 12121"/>
            </a:avLst>
          </a:prstGeom>
          <a:solidFill xmlns:a="http://schemas.openxmlformats.org/drawingml/2006/main">
            <a:srgbClr val="F4F7F9"/>
          </a:solidFill>
          <a:ln xmlns:a="http://schemas.openxmlformats.org/drawingml/2006/main" w="9525">
            <a:solidFill>
              <a:srgbClr val="DCE5EA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7839EB9-99C0-43F0-B22A-F7956343B5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81125"/>
            <a:ext cx="628650" cy="628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C7C86"/>
          </a:solidFill>
          <a:ln xmlns:a="http://schemas.openxmlformats.org/drawingml/2006/main" w="9525">
            <a:solidFill>
              <a:srgbClr val="0C7C86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4BF5AF0-FAFF-4BF2-B020-B3E768443E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81125"/>
            <a:ext cx="6286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4524606-A5EE-48F0-8697-A868F04A28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1457325"/>
            <a:ext cx="9667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12304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1">
                <a:solidFill>
                  <a:srgbClr val="12304A"/>
                </a:solidFill>
                <a:latin typeface="Helvetica Neue"/>
                <a:ea typeface="Helvetica Neue"/>
                <a:cs typeface="Helvetica Neue"/>
              </a:rPr>
              <a:t>Name the mission sponsor and nodal department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8DCB018-6BEF-4517-A8CA-36EF582D35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81225"/>
            <a:ext cx="10820400" cy="628650"/>
          </a:xfrm>
          <a:prstGeom xmlns:a="http://schemas.openxmlformats.org/drawingml/2006/main" prst="roundRect">
            <a:avLst>
              <a:gd name="adj" fmla="val 121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CE5EA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7E22D87-7437-4BCE-A7C2-E66844D555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81225"/>
            <a:ext cx="628650" cy="628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C7C86"/>
          </a:solidFill>
          <a:ln xmlns:a="http://schemas.openxmlformats.org/drawingml/2006/main" w="9525">
            <a:solidFill>
              <a:srgbClr val="0C7C86"/>
            </a:solidFill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C68A762-DF12-4D61-B5B6-712C63A81D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81225"/>
            <a:ext cx="6286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6F18398-09EA-4327-816B-06C6950E16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2257425"/>
            <a:ext cx="9667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12304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1">
                <a:solidFill>
                  <a:srgbClr val="12304A"/>
                </a:solidFill>
                <a:latin typeface="Helvetica Neue"/>
                <a:ea typeface="Helvetica Neue"/>
                <a:cs typeface="Helvetica Neue"/>
              </a:rPr>
              <a:t>Authorize the 90-day audit and engagement programme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A15E8D1-29E5-4747-A849-269FFC5EF7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81325"/>
            <a:ext cx="10820400" cy="628650"/>
          </a:xfrm>
          <a:prstGeom xmlns:a="http://schemas.openxmlformats.org/drawingml/2006/main" prst="roundRect">
            <a:avLst>
              <a:gd name="adj" fmla="val 12121"/>
            </a:avLst>
          </a:prstGeom>
          <a:solidFill xmlns:a="http://schemas.openxmlformats.org/drawingml/2006/main">
            <a:srgbClr val="F4F7F9"/>
          </a:solidFill>
          <a:ln xmlns:a="http://schemas.openxmlformats.org/drawingml/2006/main" w="9525">
            <a:solidFill>
              <a:srgbClr val="DCE5EA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01F5529-5EF8-4764-916E-1D2FEBF2C4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81325"/>
            <a:ext cx="628650" cy="628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C7C86"/>
          </a:solidFill>
          <a:ln xmlns:a="http://schemas.openxmlformats.org/drawingml/2006/main" w="9525">
            <a:solidFill>
              <a:srgbClr val="0C7C86"/>
            </a:solidFill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95D316C-395A-4B1B-962F-D9485DCAA3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81325"/>
            <a:ext cx="6286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F70A69B-507B-44B0-8A44-D84893B8DD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3057525"/>
            <a:ext cx="9667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12304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1">
                <a:solidFill>
                  <a:srgbClr val="12304A"/>
                </a:solidFill>
                <a:latin typeface="Helvetica Neue"/>
                <a:ea typeface="Helvetica Neue"/>
                <a:cs typeface="Helvetica Neue"/>
              </a:rPr>
              <a:t>Invite all four NQM hubs to structured access meetings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4A6C561-57A4-42A7-8B5D-94D5517AC0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781425"/>
            <a:ext cx="10820400" cy="628650"/>
          </a:xfrm>
          <a:prstGeom xmlns:a="http://schemas.openxmlformats.org/drawingml/2006/main" prst="roundRect">
            <a:avLst>
              <a:gd name="adj" fmla="val 121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CE5EA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5F1399A-F3BB-48B6-B483-D5D8C42794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781425"/>
            <a:ext cx="628650" cy="628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C7C86"/>
          </a:solidFill>
          <a:ln xmlns:a="http://schemas.openxmlformats.org/drawingml/2006/main" w="9525">
            <a:solidFill>
              <a:srgbClr val="0C7C86"/>
            </a:solidFill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1F51162-E75C-4629-AE74-37CEB20075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781425"/>
            <a:ext cx="6286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C1D8F3C-780F-4C0B-884B-552ECA2F14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3857625"/>
            <a:ext cx="9667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12304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1">
                <a:solidFill>
                  <a:srgbClr val="12304A"/>
                </a:solidFill>
                <a:latin typeface="Helvetica Neue"/>
                <a:ea typeface="Helvetica Neue"/>
                <a:cs typeface="Helvetica Neue"/>
              </a:rPr>
              <a:t>Require 25 owner-backed problem statements before pilot selection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9BD5B73-32E7-4BB7-A7EB-88ADE6994D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81525"/>
            <a:ext cx="10820400" cy="628650"/>
          </a:xfrm>
          <a:prstGeom xmlns:a="http://schemas.openxmlformats.org/drawingml/2006/main" prst="roundRect">
            <a:avLst>
              <a:gd name="adj" fmla="val 12121"/>
            </a:avLst>
          </a:prstGeom>
          <a:solidFill xmlns:a="http://schemas.openxmlformats.org/drawingml/2006/main">
            <a:srgbClr val="F4F7F9"/>
          </a:solidFill>
          <a:ln xmlns:a="http://schemas.openxmlformats.org/drawingml/2006/main" w="9525">
            <a:solidFill>
              <a:srgbClr val="DCE5EA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1BB21F3-E058-4952-9637-164B865A88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81525"/>
            <a:ext cx="628650" cy="628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C7C86"/>
          </a:solidFill>
          <a:ln xmlns:a="http://schemas.openxmlformats.org/drawingml/2006/main" w="9525">
            <a:solidFill>
              <a:srgbClr val="0C7C86"/>
            </a:solidFill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A3A121C-A89A-41A6-AD8A-B722EB1DD0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81525"/>
            <a:ext cx="6286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B93E29B-A244-41D8-B14E-6DBE85508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4657725"/>
            <a:ext cx="9667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12304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1">
                <a:solidFill>
                  <a:srgbClr val="12304A"/>
                </a:solidFill>
                <a:latin typeface="Helvetica Neue"/>
                <a:ea typeface="Helvetica Neue"/>
                <a:cs typeface="Helvetica Neue"/>
              </a:rPr>
              <a:t>Return on day 90 with a costed, evidence-linked first-year plan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655D141-3698-4A7A-90A5-2A94180F9D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619750"/>
            <a:ext cx="10820400" cy="523875"/>
          </a:xfrm>
          <a:prstGeom xmlns:a="http://schemas.openxmlformats.org/drawingml/2006/main" prst="roundRect">
            <a:avLst>
              <a:gd name="adj" fmla="val 14545"/>
            </a:avLst>
          </a:prstGeom>
          <a:solidFill xmlns:a="http://schemas.openxmlformats.org/drawingml/2006/main">
            <a:srgbClr val="12304A"/>
          </a:solidFill>
          <a:ln xmlns:a="http://schemas.openxmlformats.org/drawingml/2006/main" w="9525">
            <a:solidFill>
              <a:srgbClr val="12304A"/>
            </a:solidFill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0E9C5D3-2BC1-4263-AEA6-97C24CED0D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5715000"/>
            <a:ext cx="104394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Operating principle: access first • evidence before claims • demand before capex • gates before scale</a:t>
            </a:r>
          </a:p>
        </p:txBody>
      </p:sp>
    </p:spTree>
    <p:extLst>
      <p:ext uri="{BB962C8B-B14F-4D97-AF65-F5344CB8AC3E}">
        <p14:creationId xmlns:p14="http://schemas.microsoft.com/office/powerpoint/2010/main" val="82627850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2026-10-01T14:58:26.6070000Z</dcterms:created>
  <dcterms:modified xsi:type="dcterms:W3CDTF">2026-10-01T14:58:26.6070000Z</dcterms:modified>
</coreProperties>
</file>